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2" r:id="rId3"/>
    <p:sldId id="273" r:id="rId4"/>
    <p:sldId id="275" r:id="rId5"/>
    <p:sldId id="302" r:id="rId6"/>
    <p:sldId id="308" r:id="rId7"/>
    <p:sldId id="309" r:id="rId8"/>
    <p:sldId id="311" r:id="rId9"/>
    <p:sldId id="265" r:id="rId10"/>
    <p:sldId id="312" r:id="rId11"/>
    <p:sldId id="313" r:id="rId12"/>
    <p:sldId id="301" r:id="rId13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6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sk-SK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5F8EE-5653-4FCD-92B4-6E6EE982DA09}" type="datetimeFigureOut">
              <a:rPr lang="sk-SK" smtClean="0"/>
              <a:pPr/>
              <a:t>28. 10. 2015</a:t>
            </a:fld>
            <a:endParaRPr lang="sk-SK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795AD-3B36-4C26-879E-4882C67F182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sk-SK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sk-SK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5F8EE-5653-4FCD-92B4-6E6EE982DA09}" type="datetimeFigureOut">
              <a:rPr lang="sk-SK" smtClean="0"/>
              <a:pPr/>
              <a:t>28. 10. 2015</a:t>
            </a:fld>
            <a:endParaRPr lang="sk-SK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795AD-3B36-4C26-879E-4882C67F182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sk-SK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5F8EE-5653-4FCD-92B4-6E6EE982DA09}" type="datetimeFigureOut">
              <a:rPr lang="sk-SK" smtClean="0"/>
              <a:pPr/>
              <a:t>28. 10. 2015</a:t>
            </a:fld>
            <a:endParaRPr lang="sk-SK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795AD-3B36-4C26-879E-4882C67F182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sk-SK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sk-SK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sk-SK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5F8EE-5653-4FCD-92B4-6E6EE982DA09}" type="datetimeFigureOut">
              <a:rPr lang="sk-SK" smtClean="0"/>
              <a:pPr/>
              <a:t>28. 10. 2015</a:t>
            </a:fld>
            <a:endParaRPr lang="sk-SK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795AD-3B36-4C26-879E-4882C67F182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sk-SK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sk-SK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sk-SK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5F8EE-5653-4FCD-92B4-6E6EE982DA09}" type="datetimeFigureOut">
              <a:rPr lang="sk-SK" smtClean="0"/>
              <a:pPr/>
              <a:t>28. 10. 2015</a:t>
            </a:fld>
            <a:endParaRPr lang="sk-SK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795AD-3B36-4C26-879E-4882C67F182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sk-SK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5F8EE-5653-4FCD-92B4-6E6EE982DA09}" type="datetimeFigureOut">
              <a:rPr lang="sk-SK" smtClean="0"/>
              <a:pPr/>
              <a:t>28. 10. 2015</a:t>
            </a:fld>
            <a:endParaRPr lang="sk-SK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795AD-3B36-4C26-879E-4882C67F182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5F8EE-5653-4FCD-92B4-6E6EE982DA09}" type="datetimeFigureOut">
              <a:rPr lang="sk-SK" smtClean="0"/>
              <a:pPr/>
              <a:t>28. 10. 2015</a:t>
            </a:fld>
            <a:endParaRPr lang="sk-SK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795AD-3B36-4C26-879E-4882C67F182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sk-SK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sk-SK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5F8EE-5653-4FCD-92B4-6E6EE982DA09}" type="datetimeFigureOut">
              <a:rPr lang="sk-SK" smtClean="0"/>
              <a:pPr/>
              <a:t>28. 10. 2015</a:t>
            </a:fld>
            <a:endParaRPr lang="sk-SK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795AD-3B36-4C26-879E-4882C67F182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sk-SK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5F8EE-5653-4FCD-92B4-6E6EE982DA09}" type="datetimeFigureOut">
              <a:rPr lang="sk-SK" smtClean="0"/>
              <a:pPr/>
              <a:t>28. 10. 2015</a:t>
            </a:fld>
            <a:endParaRPr lang="sk-SK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795AD-3B36-4C26-879E-4882C67F182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sk-SK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sk-SK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5F8EE-5653-4FCD-92B4-6E6EE982DA09}" type="datetimeFigureOut">
              <a:rPr lang="sk-SK" smtClean="0"/>
              <a:pPr/>
              <a:t>28. 10. 2015</a:t>
            </a:fld>
            <a:endParaRPr lang="sk-SK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795AD-3B36-4C26-879E-4882C67F182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sk-SK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sk-SK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5F8EE-5653-4FCD-92B4-6E6EE982DA09}" type="datetimeFigureOut">
              <a:rPr lang="sk-SK" smtClean="0"/>
              <a:pPr/>
              <a:t>28. 10. 2015</a:t>
            </a:fld>
            <a:endParaRPr lang="sk-SK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795AD-3B36-4C26-879E-4882C67F182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sk-SK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sk-SK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35F8EE-5653-4FCD-92B4-6E6EE982DA09}" type="datetimeFigureOut">
              <a:rPr lang="sk-SK" smtClean="0"/>
              <a:pPr/>
              <a:t>28. 10. 2015</a:t>
            </a:fld>
            <a:endParaRPr lang="sk-SK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7795AD-3B36-4C26-879E-4882C67F182F}" type="slidenum">
              <a:rPr lang="sk-SK" smtClean="0"/>
              <a:pPr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2600" b="1" dirty="0" smtClean="0">
                <a:solidFill>
                  <a:srgbClr val="0070C0"/>
                </a:solidFill>
                <a:latin typeface="Comic Sans MS" pitchFamily="66" charset="0"/>
              </a:rPr>
              <a:t>Spojená škola sv. Františka Assiského Malacky</a:t>
            </a:r>
            <a:endParaRPr lang="sk-SK" sz="2600" b="1" dirty="0">
              <a:solidFill>
                <a:srgbClr val="0070C0"/>
              </a:solidFill>
              <a:latin typeface="Comic Sans MS" pitchFamily="66" charset="0"/>
            </a:endParaRPr>
          </a:p>
        </p:txBody>
      </p:sp>
      <p:sp>
        <p:nvSpPr>
          <p:cNvPr id="3" name="Podnadpis 2"/>
          <p:cNvSpPr>
            <a:spLocks noGrp="1"/>
          </p:cNvSpPr>
          <p:nvPr>
            <p:ph sz="half" idx="1"/>
          </p:nvPr>
        </p:nvSpPr>
        <p:spPr>
          <a:xfrm>
            <a:off x="395536" y="4797152"/>
            <a:ext cx="8291264" cy="1837002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buNone/>
            </a:pPr>
            <a:r>
              <a:rPr lang="sk-SK" sz="9000" b="1" dirty="0" smtClean="0">
                <a:solidFill>
                  <a:srgbClr val="00B050"/>
                </a:solidFill>
                <a:latin typeface="Comic Sans MS" pitchFamily="66" charset="0"/>
              </a:rPr>
              <a:t>Pondelok 16.10.2015</a:t>
            </a:r>
          </a:p>
          <a:p>
            <a:pPr marL="0" indent="0" algn="ctr">
              <a:buNone/>
            </a:pPr>
            <a:r>
              <a:rPr lang="sk-SK" sz="9000" b="1" u="sng" dirty="0" smtClean="0">
                <a:solidFill>
                  <a:srgbClr val="00B050"/>
                </a:solidFill>
                <a:latin typeface="Comic Sans MS" pitchFamily="66" charset="0"/>
              </a:rPr>
              <a:t>denná téma</a:t>
            </a:r>
            <a:r>
              <a:rPr lang="sk-SK" sz="9000" b="1" dirty="0" smtClean="0">
                <a:solidFill>
                  <a:srgbClr val="00B050"/>
                </a:solidFill>
                <a:latin typeface="Comic Sans MS" pitchFamily="66" charset="0"/>
              </a:rPr>
              <a:t>: </a:t>
            </a:r>
          </a:p>
          <a:p>
            <a:pPr marL="0" indent="0" algn="ctr">
              <a:buNone/>
            </a:pPr>
            <a:r>
              <a:rPr lang="sk-SK" sz="12000" b="1" dirty="0" smtClean="0">
                <a:solidFill>
                  <a:srgbClr val="FF0000"/>
                </a:solidFill>
                <a:latin typeface="Comic Sans MS" pitchFamily="66" charset="0"/>
              </a:rPr>
              <a:t>Cukry - prečo sú dôležitou súčasťou výživy. Niečo zaujímavé o mede.</a:t>
            </a:r>
            <a:endParaRPr lang="sk-SK" sz="111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35842" name="Picture 2" descr="http://www.opotravinach.sk/app/webroot/files/talk_files/hovorme_registracia_obrazo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07454" y="1128280"/>
            <a:ext cx="4124785" cy="3423404"/>
          </a:xfrm>
          <a:prstGeom prst="rect">
            <a:avLst/>
          </a:prstGeom>
          <a:noFill/>
        </p:spPr>
      </p:pic>
      <p:pic>
        <p:nvPicPr>
          <p:cNvPr id="7" name="Zástupný symbol obsahu 6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6516885" y="1417638"/>
            <a:ext cx="2365608" cy="2743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Obrázok 1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9472" y="2079228"/>
            <a:ext cx="2428875" cy="18764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071670" y="214290"/>
            <a:ext cx="5072098" cy="571504"/>
          </a:xfrm>
          <a:solidFill>
            <a:srgbClr val="FFFF00"/>
          </a:solidFill>
          <a:ln w="38100">
            <a:solidFill>
              <a:schemeClr val="accent1"/>
            </a:solidFill>
          </a:ln>
        </p:spPr>
        <p:txBody>
          <a:bodyPr>
            <a:noAutofit/>
          </a:bodyPr>
          <a:lstStyle/>
          <a:p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>Slovo na úvod...</a:t>
            </a:r>
            <a:endParaRPr lang="sk-SK" sz="2600" b="1" dirty="0">
              <a:solidFill>
                <a:srgbClr val="0070C0"/>
              </a:solidFill>
              <a:latin typeface="Candara" pitchFamily="34" charset="0"/>
            </a:endParaRPr>
          </a:p>
        </p:txBody>
      </p:sp>
      <p:sp>
        <p:nvSpPr>
          <p:cNvPr id="4" name="TextovéPole 3"/>
          <p:cNvSpPr txBox="1"/>
          <p:nvPr/>
        </p:nvSpPr>
        <p:spPr>
          <a:xfrm>
            <a:off x="395536" y="856357"/>
            <a:ext cx="857256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 smtClean="0">
                <a:solidFill>
                  <a:srgbClr val="0070C0"/>
                </a:solidFill>
                <a:latin typeface="Candara" pitchFamily="34" charset="0"/>
              </a:rPr>
              <a:t>Naša škola sa rozhodla zapojiť do vyhlásenej dennej témy na piatok.  </a:t>
            </a:r>
          </a:p>
          <a:p>
            <a:r>
              <a:rPr lang="sk-SK" sz="2400" dirty="0" smtClean="0">
                <a:solidFill>
                  <a:srgbClr val="0070C0"/>
                </a:solidFill>
                <a:latin typeface="Candara" pitchFamily="34" charset="0"/>
              </a:rPr>
              <a:t>Pripravila   </a:t>
            </a:r>
            <a:r>
              <a:rPr lang="sk-SK" sz="2400" b="1" dirty="0">
                <a:solidFill>
                  <a:srgbClr val="FF0000"/>
                </a:solidFill>
                <a:latin typeface="Candara" pitchFamily="34" charset="0"/>
              </a:rPr>
              <a:t>zdravovednú súťaž  </a:t>
            </a:r>
            <a:r>
              <a:rPr lang="sk-SK" sz="2400" dirty="0" smtClean="0">
                <a:solidFill>
                  <a:srgbClr val="0070C0"/>
                </a:solidFill>
                <a:latin typeface="Candara" pitchFamily="34" charset="0"/>
              </a:rPr>
              <a:t>so zámerom zapojiť do nej čo najväčší počet detí.</a:t>
            </a:r>
          </a:p>
          <a:p>
            <a:r>
              <a:rPr lang="sk-SK" sz="2400" b="1" dirty="0" smtClean="0">
                <a:solidFill>
                  <a:srgbClr val="FF3300"/>
                </a:solidFill>
                <a:latin typeface="Candara" pitchFamily="34" charset="0"/>
              </a:rPr>
              <a:t>Čo bolo cieľom súťaže? </a:t>
            </a:r>
            <a:r>
              <a:rPr lang="sk-SK" sz="2400" dirty="0">
                <a:solidFill>
                  <a:srgbClr val="0070C0"/>
                </a:solidFill>
                <a:latin typeface="Candara" pitchFamily="34" charset="0"/>
              </a:rPr>
              <a:t>Podporovať u detí dobré stravovacie návyky ako súčasť zdravého životného štýlu.</a:t>
            </a:r>
          </a:p>
          <a:p>
            <a:r>
              <a:rPr lang="sk-SK" sz="2400" b="1" dirty="0" smtClean="0">
                <a:solidFill>
                  <a:srgbClr val="FF3300"/>
                </a:solidFill>
                <a:latin typeface="Candara" pitchFamily="34" charset="0"/>
              </a:rPr>
              <a:t>Pre koho bola súťaž určená? </a:t>
            </a:r>
            <a:r>
              <a:rPr lang="sk-SK" sz="2400" dirty="0" smtClean="0">
                <a:solidFill>
                  <a:srgbClr val="0070C0"/>
                </a:solidFill>
                <a:latin typeface="Candara" pitchFamily="34" charset="0"/>
              </a:rPr>
              <a:t>pre triedne kolektívy 1.-7. ročníka ZŠ</a:t>
            </a:r>
          </a:p>
          <a:p>
            <a:r>
              <a:rPr lang="sk-SK" sz="2400" b="1" dirty="0" smtClean="0">
                <a:solidFill>
                  <a:srgbClr val="FF0000"/>
                </a:solidFill>
                <a:latin typeface="Candara" pitchFamily="34" charset="0"/>
              </a:rPr>
              <a:t>Názov aktivity : Tvorba plástu </a:t>
            </a:r>
          </a:p>
          <a:p>
            <a:r>
              <a:rPr lang="sk-SK" sz="2400" dirty="0" smtClean="0">
                <a:solidFill>
                  <a:srgbClr val="0070C0"/>
                </a:solidFill>
                <a:latin typeface="Candara" pitchFamily="34" charset="0"/>
              </a:rPr>
              <a:t>Pre deti 1.-4. ročníka </a:t>
            </a:r>
            <a:r>
              <a:rPr lang="sk-SK" sz="2400" dirty="0">
                <a:solidFill>
                  <a:srgbClr val="0070C0"/>
                </a:solidFill>
                <a:latin typeface="Candara" pitchFamily="34" charset="0"/>
              </a:rPr>
              <a:t>boli aktivity rozdelené na teoretickú a praktickú </a:t>
            </a:r>
            <a:r>
              <a:rPr lang="sk-SK" sz="2400" dirty="0" smtClean="0">
                <a:solidFill>
                  <a:srgbClr val="0070C0"/>
                </a:solidFill>
                <a:latin typeface="Candara" pitchFamily="34" charset="0"/>
              </a:rPr>
              <a:t>časť, ktorých výsledkom bola tvorba plástu.</a:t>
            </a:r>
          </a:p>
          <a:p>
            <a:r>
              <a:rPr lang="sk-SK" sz="2400" b="1" dirty="0">
                <a:solidFill>
                  <a:srgbClr val="FF0000"/>
                </a:solidFill>
                <a:latin typeface="Candara" pitchFamily="34" charset="0"/>
              </a:rPr>
              <a:t>Názov aktivity </a:t>
            </a:r>
            <a:r>
              <a:rPr lang="sk-SK" sz="2400" b="1" dirty="0" smtClean="0">
                <a:solidFill>
                  <a:srgbClr val="FF0000"/>
                </a:solidFill>
                <a:latin typeface="Candara" pitchFamily="34" charset="0"/>
              </a:rPr>
              <a:t>: Veľká medová súťaž</a:t>
            </a:r>
            <a:endParaRPr lang="sk-SK" sz="2400" dirty="0" smtClean="0">
              <a:solidFill>
                <a:srgbClr val="0070C0"/>
              </a:solidFill>
              <a:latin typeface="Candara" pitchFamily="34" charset="0"/>
            </a:endParaRPr>
          </a:p>
          <a:p>
            <a:r>
              <a:rPr lang="sk-SK" sz="2400" dirty="0" smtClean="0">
                <a:solidFill>
                  <a:srgbClr val="0070C0"/>
                </a:solidFill>
                <a:latin typeface="Candara" pitchFamily="34" charset="0"/>
              </a:rPr>
              <a:t>Na </a:t>
            </a:r>
            <a:r>
              <a:rPr lang="sk-SK" sz="2400" dirty="0">
                <a:solidFill>
                  <a:srgbClr val="0070C0"/>
                </a:solidFill>
                <a:latin typeface="Candara" pitchFamily="34" charset="0"/>
              </a:rPr>
              <a:t>žiakov 5.-7. ročníka čakalo 5 </a:t>
            </a:r>
            <a:r>
              <a:rPr lang="sk-SK" sz="2400" dirty="0" smtClean="0">
                <a:solidFill>
                  <a:srgbClr val="0070C0"/>
                </a:solidFill>
                <a:latin typeface="Candara" pitchFamily="34" charset="0"/>
              </a:rPr>
              <a:t>stanovíšť, v ktorých získali zručnosti a vedomosti pre výslednú </a:t>
            </a:r>
          </a:p>
          <a:p>
            <a:r>
              <a:rPr lang="sk-SK" sz="2400" dirty="0" smtClean="0">
                <a:solidFill>
                  <a:srgbClr val="0070C0"/>
                </a:solidFill>
                <a:latin typeface="Candara" pitchFamily="34" charset="0"/>
              </a:rPr>
              <a:t>„Veľkú medovú </a:t>
            </a:r>
            <a:r>
              <a:rPr lang="sk-SK" sz="2400" dirty="0">
                <a:solidFill>
                  <a:srgbClr val="0070C0"/>
                </a:solidFill>
                <a:latin typeface="Candara" pitchFamily="34" charset="0"/>
              </a:rPr>
              <a:t>súťaž</a:t>
            </a:r>
            <a:r>
              <a:rPr lang="sk-SK" sz="2400" dirty="0" smtClean="0">
                <a:solidFill>
                  <a:srgbClr val="0070C0"/>
                </a:solidFill>
                <a:latin typeface="Candara" pitchFamily="34" charset="0"/>
              </a:rPr>
              <a:t>“. </a:t>
            </a:r>
            <a:endParaRPr lang="sk-SK" sz="2400" dirty="0">
              <a:solidFill>
                <a:srgbClr val="0070C0"/>
              </a:solidFill>
              <a:latin typeface="Candara" pitchFamily="34" charset="0"/>
            </a:endParaRPr>
          </a:p>
          <a:p>
            <a:r>
              <a:rPr lang="sk-SK" sz="2400" b="1" dirty="0" smtClean="0">
                <a:solidFill>
                  <a:srgbClr val="FF0000"/>
                </a:solidFill>
                <a:latin typeface="Candara" pitchFamily="34" charset="0"/>
              </a:rPr>
              <a:t>O čo sa súťažilo? </a:t>
            </a:r>
          </a:p>
          <a:p>
            <a:r>
              <a:rPr lang="cs-CZ" sz="2400" dirty="0" smtClean="0">
                <a:solidFill>
                  <a:srgbClr val="0070C0"/>
                </a:solidFill>
                <a:latin typeface="Candara" pitchFamily="34" charset="0"/>
              </a:rPr>
              <a:t>O </a:t>
            </a:r>
            <a:r>
              <a:rPr lang="cs-CZ" sz="2400" dirty="0" err="1" smtClean="0">
                <a:solidFill>
                  <a:srgbClr val="0070C0"/>
                </a:solidFill>
                <a:latin typeface="Candara" pitchFamily="34" charset="0"/>
              </a:rPr>
              <a:t>veľkú</a:t>
            </a:r>
            <a:r>
              <a:rPr lang="cs-CZ" sz="2400" dirty="0" smtClean="0">
                <a:solidFill>
                  <a:srgbClr val="0070C0"/>
                </a:solidFill>
                <a:latin typeface="Candara" pitchFamily="34" charset="0"/>
              </a:rPr>
              <a:t> </a:t>
            </a:r>
            <a:r>
              <a:rPr lang="cs-CZ" sz="2400" dirty="0" err="1" smtClean="0">
                <a:solidFill>
                  <a:srgbClr val="0070C0"/>
                </a:solidFill>
                <a:latin typeface="Candara" pitchFamily="34" charset="0"/>
              </a:rPr>
              <a:t>medovú</a:t>
            </a:r>
            <a:r>
              <a:rPr lang="cs-CZ" sz="2400" dirty="0" smtClean="0">
                <a:solidFill>
                  <a:srgbClr val="0070C0"/>
                </a:solidFill>
                <a:latin typeface="Candara" pitchFamily="34" charset="0"/>
              </a:rPr>
              <a:t> </a:t>
            </a:r>
            <a:r>
              <a:rPr lang="cs-CZ" sz="2400" dirty="0" err="1" smtClean="0">
                <a:solidFill>
                  <a:srgbClr val="0070C0"/>
                </a:solidFill>
                <a:latin typeface="Candara" pitchFamily="34" charset="0"/>
              </a:rPr>
              <a:t>tortu</a:t>
            </a:r>
            <a:r>
              <a:rPr lang="cs-CZ" sz="2400" dirty="0" smtClean="0">
                <a:solidFill>
                  <a:srgbClr val="0070C0"/>
                </a:solidFill>
                <a:latin typeface="Candara" pitchFamily="34" charset="0"/>
              </a:rPr>
              <a:t>.</a:t>
            </a:r>
            <a:endParaRPr lang="cs-CZ" sz="2400" dirty="0">
              <a:solidFill>
                <a:srgbClr val="0070C0"/>
              </a:solidFill>
              <a:latin typeface="Candara" pitchFamily="34" charset="0"/>
            </a:endParaRPr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64088" y="5489848"/>
            <a:ext cx="2651326" cy="13681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45169" y="258555"/>
            <a:ext cx="5072098" cy="571504"/>
          </a:xfrm>
          <a:solidFill>
            <a:srgbClr val="FFFF00"/>
          </a:solidFill>
          <a:ln w="38100">
            <a:solidFill>
              <a:schemeClr val="accent1"/>
            </a:solidFill>
          </a:ln>
        </p:spPr>
        <p:txBody>
          <a:bodyPr>
            <a:noAutofit/>
          </a:bodyPr>
          <a:lstStyle/>
          <a:p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>Tvorba plástu</a:t>
            </a:r>
            <a:endParaRPr lang="sk-SK" sz="2600" b="1" dirty="0">
              <a:solidFill>
                <a:srgbClr val="0070C0"/>
              </a:solidFill>
              <a:latin typeface="Candara" pitchFamily="34" charset="0"/>
            </a:endParaRPr>
          </a:p>
        </p:txBody>
      </p:sp>
      <p:sp>
        <p:nvSpPr>
          <p:cNvPr id="4" name="TextovéPole 3"/>
          <p:cNvSpPr txBox="1"/>
          <p:nvPr/>
        </p:nvSpPr>
        <p:spPr>
          <a:xfrm>
            <a:off x="65678" y="914988"/>
            <a:ext cx="87154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400" b="1" dirty="0">
                <a:solidFill>
                  <a:srgbClr val="FF0000"/>
                </a:solidFill>
                <a:latin typeface="Candara" pitchFamily="34" charset="0"/>
              </a:rPr>
              <a:t> </a:t>
            </a:r>
            <a:r>
              <a:rPr lang="sk-SK" sz="3200" b="1" dirty="0" smtClean="0">
                <a:solidFill>
                  <a:srgbClr val="FF0000"/>
                </a:solidFill>
                <a:latin typeface="Candara" pitchFamily="34" charset="0"/>
              </a:rPr>
              <a:t>1. – 4. ročník ZŠ </a:t>
            </a:r>
            <a:r>
              <a:rPr lang="sk-SK" sz="2800" b="1" dirty="0" smtClean="0">
                <a:solidFill>
                  <a:srgbClr val="FF0000"/>
                </a:solidFill>
                <a:latin typeface="Candara" pitchFamily="34" charset="0"/>
              </a:rPr>
              <a:t>(aktivity sa zúčastnilo 225 žiakov)</a:t>
            </a:r>
          </a:p>
        </p:txBody>
      </p:sp>
      <p:sp>
        <p:nvSpPr>
          <p:cNvPr id="3" name="Obdĺžnik 2"/>
          <p:cNvSpPr/>
          <p:nvPr/>
        </p:nvSpPr>
        <p:spPr>
          <a:xfrm>
            <a:off x="120036" y="1437875"/>
            <a:ext cx="9023964" cy="3065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sk-SK" sz="2400" b="1" dirty="0">
                <a:solidFill>
                  <a:srgbClr val="0070C0"/>
                </a:solidFill>
                <a:latin typeface="Candara" pitchFamily="34" charset="0"/>
              </a:rPr>
              <a:t>Začiatok dňa : </a:t>
            </a:r>
            <a:r>
              <a:rPr lang="sk-SK" sz="2400" dirty="0">
                <a:solidFill>
                  <a:srgbClr val="0070C0"/>
                </a:solidFill>
                <a:latin typeface="Candara" pitchFamily="34" charset="0"/>
              </a:rPr>
              <a:t>Deň začal s </a:t>
            </a:r>
            <a:r>
              <a:rPr lang="sk-SK" sz="2400" dirty="0" smtClean="0">
                <a:solidFill>
                  <a:srgbClr val="0070C0"/>
                </a:solidFill>
                <a:latin typeface="Candara" pitchFamily="34" charset="0"/>
              </a:rPr>
              <a:t>besedou 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sk-SK" sz="2400" dirty="0" smtClean="0">
                <a:solidFill>
                  <a:srgbClr val="0070C0"/>
                </a:solidFill>
                <a:latin typeface="Candara" pitchFamily="34" charset="0"/>
              </a:rPr>
              <a:t>so </a:t>
            </a:r>
            <a:r>
              <a:rPr lang="sk-SK" sz="2400" dirty="0">
                <a:solidFill>
                  <a:srgbClr val="0070C0"/>
                </a:solidFill>
                <a:latin typeface="Candara" pitchFamily="34" charset="0"/>
              </a:rPr>
              <a:t>včelárom. </a:t>
            </a:r>
            <a:endParaRPr lang="sk-SK" sz="2400" dirty="0" smtClean="0">
              <a:solidFill>
                <a:srgbClr val="0070C0"/>
              </a:solidFill>
              <a:latin typeface="Candara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sk-SK" sz="2400" b="1" dirty="0" smtClean="0">
                <a:solidFill>
                  <a:srgbClr val="FF0000"/>
                </a:solidFill>
                <a:latin typeface="Candara" pitchFamily="34" charset="0"/>
              </a:rPr>
              <a:t>Teoretická </a:t>
            </a:r>
            <a:r>
              <a:rPr lang="sk-SK" sz="2400" b="1" dirty="0">
                <a:solidFill>
                  <a:srgbClr val="FF0000"/>
                </a:solidFill>
                <a:latin typeface="Candara" pitchFamily="34" charset="0"/>
              </a:rPr>
              <a:t>časť: 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sk-SK" sz="2400" b="1" dirty="0">
                <a:solidFill>
                  <a:srgbClr val="0070C0"/>
                </a:solidFill>
                <a:latin typeface="Candara" pitchFamily="34" charset="0"/>
              </a:rPr>
              <a:t>Cieľ: </a:t>
            </a:r>
            <a:r>
              <a:rPr lang="sk-SK" sz="2400" dirty="0">
                <a:solidFill>
                  <a:srgbClr val="0070C0"/>
                </a:solidFill>
                <a:latin typeface="Candara" pitchFamily="34" charset="0"/>
              </a:rPr>
              <a:t>zisťovať  jednotlivé informácie o mede prostredníctvom internetu podľa zadania pre jednotlivé ročníky. Zapisovať  informácie do papierového plástu</a:t>
            </a:r>
            <a:r>
              <a:rPr lang="sk-SK" sz="2400" dirty="0" smtClean="0">
                <a:solidFill>
                  <a:srgbClr val="0070C0"/>
                </a:solidFill>
                <a:latin typeface="Candara" pitchFamily="34" charset="0"/>
              </a:rPr>
              <a:t>. Každý ročník mal svoju pridelenú úlohu.</a:t>
            </a:r>
            <a:endParaRPr lang="sk-SK" sz="2400" b="1" dirty="0">
              <a:solidFill>
                <a:srgbClr val="0070C0"/>
              </a:solidFill>
              <a:latin typeface="Candara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06830" y="4221088"/>
            <a:ext cx="3537170" cy="2354429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6328" y="4221087"/>
            <a:ext cx="3542155" cy="23544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071670" y="214290"/>
            <a:ext cx="5072098" cy="571504"/>
          </a:xfrm>
          <a:solidFill>
            <a:srgbClr val="FFFF00"/>
          </a:solidFill>
          <a:ln w="38100">
            <a:solidFill>
              <a:schemeClr val="accent1"/>
            </a:solidFill>
          </a:ln>
        </p:spPr>
        <p:txBody>
          <a:bodyPr>
            <a:noAutofit/>
          </a:bodyPr>
          <a:lstStyle/>
          <a:p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>Tvorba plástu</a:t>
            </a:r>
            <a:endParaRPr lang="sk-SK" sz="2600" b="1" dirty="0">
              <a:solidFill>
                <a:srgbClr val="0070C0"/>
              </a:solidFill>
              <a:latin typeface="Candara" pitchFamily="34" charset="0"/>
            </a:endParaRPr>
          </a:p>
        </p:txBody>
      </p:sp>
      <p:sp>
        <p:nvSpPr>
          <p:cNvPr id="4" name="TextovéPole 3"/>
          <p:cNvSpPr txBox="1"/>
          <p:nvPr/>
        </p:nvSpPr>
        <p:spPr>
          <a:xfrm>
            <a:off x="214282" y="928671"/>
            <a:ext cx="8606190" cy="32685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sk-SK" sz="2400" b="1" dirty="0">
                <a:solidFill>
                  <a:srgbClr val="FF0000"/>
                </a:solidFill>
                <a:latin typeface="Candara" pitchFamily="34" charset="0"/>
              </a:rPr>
              <a:t>Praktická časť: </a:t>
            </a:r>
          </a:p>
          <a:p>
            <a:pPr algn="just">
              <a:lnSpc>
                <a:spcPct val="115000"/>
              </a:lnSpc>
            </a:pPr>
            <a:r>
              <a:rPr lang="sk-SK" sz="2400" b="1" dirty="0">
                <a:solidFill>
                  <a:srgbClr val="0070C0"/>
                </a:solidFill>
                <a:latin typeface="Candara" pitchFamily="34" charset="0"/>
              </a:rPr>
              <a:t>Cieľ: </a:t>
            </a:r>
            <a:r>
              <a:rPr lang="sk-SK" sz="2400" dirty="0">
                <a:solidFill>
                  <a:srgbClr val="0070C0"/>
                </a:solidFill>
                <a:latin typeface="Candara" pitchFamily="34" charset="0"/>
              </a:rPr>
              <a:t>ochutnávať med v rôznych druhoch jedla -  čaj  osladený medom, rožky, vianočky a oblátky s medom, medovníky a koláče s medom.</a:t>
            </a:r>
          </a:p>
          <a:p>
            <a:r>
              <a:rPr lang="sk-SK" sz="2400" b="1" dirty="0">
                <a:solidFill>
                  <a:srgbClr val="0070C0"/>
                </a:solidFill>
                <a:latin typeface="Candara" pitchFamily="34" charset="0"/>
              </a:rPr>
              <a:t>Výstup: </a:t>
            </a:r>
            <a:r>
              <a:rPr lang="sk-SK" sz="2400" dirty="0" smtClean="0">
                <a:solidFill>
                  <a:srgbClr val="0070C0"/>
                </a:solidFill>
                <a:latin typeface="Candara" pitchFamily="34" charset="0"/>
              </a:rPr>
              <a:t>Kolektívna </a:t>
            </a:r>
            <a:r>
              <a:rPr lang="sk-SK" sz="2400" dirty="0">
                <a:solidFill>
                  <a:srgbClr val="0070C0"/>
                </a:solidFill>
                <a:latin typeface="Candara" pitchFamily="34" charset="0"/>
              </a:rPr>
              <a:t>práca žiakov 1.stupňa v tvare plástu, ktorá poukazuje na dôležitú prírodnú  potravinu med, jeho zázračné účinky na zdravie človeka.</a:t>
            </a:r>
          </a:p>
          <a:p>
            <a:endParaRPr lang="cs-CZ" sz="2400" dirty="0">
              <a:solidFill>
                <a:srgbClr val="0070C0"/>
              </a:solidFill>
              <a:latin typeface="Candara" pitchFamily="34" charset="0"/>
            </a:endParaRPr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9668" y="4352092"/>
            <a:ext cx="1558036" cy="2337054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40758" y="4352092"/>
            <a:ext cx="1676691" cy="2515036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1013" y="3573016"/>
            <a:ext cx="4679459" cy="34827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251520" y="1600220"/>
            <a:ext cx="8229600" cy="4525963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15000"/>
              </a:lnSpc>
              <a:buNone/>
            </a:pPr>
            <a:r>
              <a:rPr lang="sk-SK" sz="2400" b="1" dirty="0">
                <a:solidFill>
                  <a:srgbClr val="0070C0"/>
                </a:solidFill>
                <a:latin typeface="Candara" pitchFamily="34" charset="0"/>
              </a:rPr>
              <a:t>Začiatok </a:t>
            </a:r>
            <a:r>
              <a:rPr lang="sk-SK" sz="2400" b="1" dirty="0" smtClean="0">
                <a:solidFill>
                  <a:srgbClr val="0070C0"/>
                </a:solidFill>
                <a:latin typeface="Candara" pitchFamily="34" charset="0"/>
              </a:rPr>
              <a:t>súťaže </a:t>
            </a:r>
            <a:r>
              <a:rPr lang="sk-SK" sz="2400" b="1" dirty="0">
                <a:solidFill>
                  <a:srgbClr val="0070C0"/>
                </a:solidFill>
                <a:latin typeface="Candara" pitchFamily="34" charset="0"/>
              </a:rPr>
              <a:t>: </a:t>
            </a:r>
            <a:r>
              <a:rPr lang="sk-SK" sz="2400" dirty="0">
                <a:solidFill>
                  <a:srgbClr val="0070C0"/>
                </a:solidFill>
                <a:latin typeface="Candara" pitchFamily="34" charset="0"/>
              </a:rPr>
              <a:t>počas celého </a:t>
            </a:r>
            <a:r>
              <a:rPr lang="sk-SK" sz="2400" dirty="0" smtClean="0">
                <a:solidFill>
                  <a:srgbClr val="0070C0"/>
                </a:solidFill>
                <a:latin typeface="Candara" pitchFamily="34" charset="0"/>
              </a:rPr>
              <a:t>týždňa </a:t>
            </a:r>
            <a:r>
              <a:rPr lang="sk-SK" sz="2400" dirty="0">
                <a:solidFill>
                  <a:srgbClr val="0070C0"/>
                </a:solidFill>
                <a:latin typeface="Candara" pitchFamily="34" charset="0"/>
              </a:rPr>
              <a:t>súťaže </a:t>
            </a:r>
            <a:endParaRPr lang="sk-SK" sz="2400" dirty="0" smtClean="0">
              <a:solidFill>
                <a:srgbClr val="0070C0"/>
              </a:solidFill>
              <a:latin typeface="Candara" pitchFamily="34" charset="0"/>
            </a:endParaRPr>
          </a:p>
          <a:p>
            <a:pPr marL="0" indent="0" algn="just">
              <a:lnSpc>
                <a:spcPct val="115000"/>
              </a:lnSpc>
              <a:buNone/>
            </a:pPr>
            <a:r>
              <a:rPr lang="sk-SK" sz="2400" dirty="0" smtClean="0">
                <a:solidFill>
                  <a:srgbClr val="0070C0"/>
                </a:solidFill>
                <a:latin typeface="Candara" pitchFamily="34" charset="0"/>
              </a:rPr>
              <a:t>mohli </a:t>
            </a:r>
            <a:r>
              <a:rPr lang="sk-SK" sz="2400" dirty="0">
                <a:solidFill>
                  <a:srgbClr val="0070C0"/>
                </a:solidFill>
                <a:latin typeface="Candara" pitchFamily="34" charset="0"/>
              </a:rPr>
              <a:t>žiaci </a:t>
            </a:r>
            <a:r>
              <a:rPr lang="sk-SK" sz="2400" dirty="0" smtClean="0">
                <a:solidFill>
                  <a:srgbClr val="0070C0"/>
                </a:solidFill>
                <a:latin typeface="Candara" pitchFamily="34" charset="0"/>
              </a:rPr>
              <a:t>čerpať vedomosti </a:t>
            </a:r>
            <a:r>
              <a:rPr lang="sk-SK" sz="2400" dirty="0">
                <a:solidFill>
                  <a:srgbClr val="0070C0"/>
                </a:solidFill>
                <a:latin typeface="Candara" pitchFamily="34" charset="0"/>
              </a:rPr>
              <a:t>o </a:t>
            </a:r>
            <a:r>
              <a:rPr lang="sk-SK" sz="2400" dirty="0" smtClean="0">
                <a:solidFill>
                  <a:srgbClr val="0070C0"/>
                </a:solidFill>
                <a:latin typeface="Candara" pitchFamily="34" charset="0"/>
              </a:rPr>
              <a:t>včelách a mede</a:t>
            </a:r>
          </a:p>
          <a:p>
            <a:pPr marL="0" indent="0" algn="just">
              <a:lnSpc>
                <a:spcPct val="115000"/>
              </a:lnSpc>
              <a:buNone/>
            </a:pPr>
            <a:r>
              <a:rPr lang="sk-SK" sz="2400" dirty="0" smtClean="0">
                <a:solidFill>
                  <a:srgbClr val="0070C0"/>
                </a:solidFill>
                <a:latin typeface="Candara" pitchFamily="34" charset="0"/>
              </a:rPr>
              <a:t> z nástenky </a:t>
            </a:r>
            <a:r>
              <a:rPr lang="sk-SK" sz="2400" dirty="0">
                <a:solidFill>
                  <a:srgbClr val="0070C0"/>
                </a:solidFill>
                <a:latin typeface="Candara" pitchFamily="34" charset="0"/>
              </a:rPr>
              <a:t>umiestnenej  </a:t>
            </a:r>
            <a:r>
              <a:rPr lang="sk-SK" sz="2400" dirty="0" smtClean="0">
                <a:solidFill>
                  <a:srgbClr val="0070C0"/>
                </a:solidFill>
                <a:latin typeface="Candara" pitchFamily="34" charset="0"/>
              </a:rPr>
              <a:t>na </a:t>
            </a:r>
            <a:r>
              <a:rPr lang="sk-SK" sz="2400" dirty="0">
                <a:solidFill>
                  <a:srgbClr val="0070C0"/>
                </a:solidFill>
                <a:latin typeface="Candara" pitchFamily="34" charset="0"/>
              </a:rPr>
              <a:t>chodbe </a:t>
            </a:r>
            <a:r>
              <a:rPr lang="sk-SK" sz="2400" dirty="0" smtClean="0">
                <a:solidFill>
                  <a:srgbClr val="0070C0"/>
                </a:solidFill>
                <a:latin typeface="Candara" pitchFamily="34" charset="0"/>
              </a:rPr>
              <a:t>školy.</a:t>
            </a:r>
          </a:p>
          <a:p>
            <a:pPr marL="514350" lvl="2" indent="-514350" algn="just">
              <a:lnSpc>
                <a:spcPct val="135000"/>
              </a:lnSpc>
              <a:buAutoNum type="arabicPeriod"/>
            </a:pPr>
            <a:r>
              <a:rPr lang="sk-SK" b="1" dirty="0" smtClean="0">
                <a:solidFill>
                  <a:srgbClr val="FF0000"/>
                </a:solidFill>
                <a:latin typeface="Candara" pitchFamily="34" charset="0"/>
              </a:rPr>
              <a:t>Stanovište : </a:t>
            </a:r>
            <a:r>
              <a:rPr lang="sk-SK" dirty="0" smtClean="0">
                <a:solidFill>
                  <a:srgbClr val="0070C0"/>
                </a:solidFill>
                <a:latin typeface="Candara" pitchFamily="34" charset="0"/>
              </a:rPr>
              <a:t>profesionálny </a:t>
            </a:r>
            <a:r>
              <a:rPr lang="sk-SK" dirty="0">
                <a:solidFill>
                  <a:srgbClr val="0070C0"/>
                </a:solidFill>
                <a:latin typeface="Candara" pitchFamily="34" charset="0"/>
              </a:rPr>
              <a:t>včelár </a:t>
            </a:r>
            <a:r>
              <a:rPr lang="sk-SK" dirty="0" smtClean="0">
                <a:solidFill>
                  <a:srgbClr val="0070C0"/>
                </a:solidFill>
                <a:latin typeface="Candara" pitchFamily="34" charset="0"/>
              </a:rPr>
              <a:t>rozprával</a:t>
            </a:r>
          </a:p>
          <a:p>
            <a:pPr marL="0" lvl="2" indent="0" algn="just">
              <a:lnSpc>
                <a:spcPct val="135000"/>
              </a:lnSpc>
              <a:buNone/>
            </a:pPr>
            <a:r>
              <a:rPr lang="sk-SK" dirty="0" smtClean="0">
                <a:solidFill>
                  <a:srgbClr val="0070C0"/>
                </a:solidFill>
                <a:latin typeface="Candara" pitchFamily="34" charset="0"/>
              </a:rPr>
              <a:t> </a:t>
            </a:r>
            <a:r>
              <a:rPr lang="sk-SK" dirty="0">
                <a:solidFill>
                  <a:srgbClr val="0070C0"/>
                </a:solidFill>
                <a:latin typeface="Candara" pitchFamily="34" charset="0"/>
              </a:rPr>
              <a:t>deťom o </a:t>
            </a:r>
            <a:r>
              <a:rPr lang="sk-SK" dirty="0" smtClean="0">
                <a:solidFill>
                  <a:srgbClr val="0070C0"/>
                </a:solidFill>
                <a:latin typeface="Candara" pitchFamily="34" charset="0"/>
              </a:rPr>
              <a:t>živote včiel</a:t>
            </a:r>
            <a:r>
              <a:rPr lang="sk-SK" dirty="0">
                <a:solidFill>
                  <a:srgbClr val="0070C0"/>
                </a:solidFill>
                <a:latin typeface="Candara" pitchFamily="34" charset="0"/>
              </a:rPr>
              <a:t>. </a:t>
            </a:r>
            <a:r>
              <a:rPr lang="sk-SK" dirty="0" smtClean="0">
                <a:solidFill>
                  <a:srgbClr val="0070C0"/>
                </a:solidFill>
                <a:latin typeface="Candara" pitchFamily="34" charset="0"/>
              </a:rPr>
              <a:t>Čo </a:t>
            </a:r>
            <a:r>
              <a:rPr lang="sk-SK" dirty="0">
                <a:solidFill>
                  <a:srgbClr val="0070C0"/>
                </a:solidFill>
                <a:latin typeface="Candara" pitchFamily="34" charset="0"/>
              </a:rPr>
              <a:t>znamená „tichá  </a:t>
            </a:r>
            <a:endParaRPr lang="sk-SK" dirty="0" smtClean="0">
              <a:solidFill>
                <a:srgbClr val="0070C0"/>
              </a:solidFill>
              <a:latin typeface="Candara" pitchFamily="34" charset="0"/>
            </a:endParaRPr>
          </a:p>
          <a:p>
            <a:pPr marL="0" lvl="2" indent="0" algn="just">
              <a:lnSpc>
                <a:spcPct val="135000"/>
              </a:lnSpc>
              <a:buNone/>
            </a:pPr>
            <a:r>
              <a:rPr lang="sk-SK" dirty="0" smtClean="0">
                <a:solidFill>
                  <a:srgbClr val="0070C0"/>
                </a:solidFill>
                <a:latin typeface="Candara" pitchFamily="34" charset="0"/>
              </a:rPr>
              <a:t>výmena  </a:t>
            </a:r>
            <a:r>
              <a:rPr lang="sk-SK" dirty="0">
                <a:solidFill>
                  <a:srgbClr val="0070C0"/>
                </a:solidFill>
                <a:latin typeface="Candara" pitchFamily="34" charset="0"/>
              </a:rPr>
              <a:t>matky</a:t>
            </a:r>
            <a:r>
              <a:rPr lang="sk-SK" dirty="0" smtClean="0">
                <a:solidFill>
                  <a:srgbClr val="0070C0"/>
                </a:solidFill>
                <a:latin typeface="Candara" pitchFamily="34" charset="0"/>
              </a:rPr>
              <a:t>“? „Ako </a:t>
            </a:r>
            <a:r>
              <a:rPr lang="sk-SK" dirty="0">
                <a:solidFill>
                  <a:srgbClr val="0070C0"/>
                </a:solidFill>
                <a:latin typeface="Candara" pitchFamily="34" charset="0"/>
              </a:rPr>
              <a:t>dlho </a:t>
            </a:r>
            <a:r>
              <a:rPr lang="sk-SK" dirty="0" smtClean="0">
                <a:solidFill>
                  <a:srgbClr val="0070C0"/>
                </a:solidFill>
                <a:latin typeface="Candara" pitchFamily="34" charset="0"/>
              </a:rPr>
              <a:t>žije </a:t>
            </a:r>
            <a:r>
              <a:rPr lang="sk-SK" dirty="0">
                <a:solidFill>
                  <a:srgbClr val="0070C0"/>
                </a:solidFill>
                <a:latin typeface="Candara" pitchFamily="34" charset="0"/>
              </a:rPr>
              <a:t>včela </a:t>
            </a:r>
            <a:r>
              <a:rPr lang="sk-SK" dirty="0" smtClean="0">
                <a:solidFill>
                  <a:srgbClr val="0070C0"/>
                </a:solidFill>
                <a:latin typeface="Candara" pitchFamily="34" charset="0"/>
              </a:rPr>
              <a:t>cez</a:t>
            </a:r>
          </a:p>
          <a:p>
            <a:pPr marL="0" lvl="2" indent="0" algn="just">
              <a:lnSpc>
                <a:spcPct val="135000"/>
              </a:lnSpc>
              <a:buNone/>
            </a:pPr>
            <a:r>
              <a:rPr lang="sk-SK" dirty="0" smtClean="0">
                <a:solidFill>
                  <a:srgbClr val="0070C0"/>
                </a:solidFill>
                <a:latin typeface="Candara" pitchFamily="34" charset="0"/>
              </a:rPr>
              <a:t> </a:t>
            </a:r>
            <a:r>
              <a:rPr lang="sk-SK" dirty="0">
                <a:solidFill>
                  <a:srgbClr val="0070C0"/>
                </a:solidFill>
                <a:latin typeface="Candara" pitchFamily="34" charset="0"/>
              </a:rPr>
              <a:t>zimu? </a:t>
            </a:r>
            <a:r>
              <a:rPr lang="sk-SK" dirty="0" smtClean="0">
                <a:solidFill>
                  <a:srgbClr val="0070C0"/>
                </a:solidFill>
                <a:latin typeface="Candara" pitchFamily="34" charset="0"/>
              </a:rPr>
              <a:t>„ „V ako tvare kladie matka vajíčka?“</a:t>
            </a:r>
            <a:endParaRPr lang="sk-SK" dirty="0">
              <a:solidFill>
                <a:srgbClr val="0070C0"/>
              </a:solidFill>
              <a:latin typeface="Candara" pitchFamily="34" charset="0"/>
            </a:endParaRPr>
          </a:p>
        </p:txBody>
      </p:sp>
      <p:sp>
        <p:nvSpPr>
          <p:cNvPr id="4" name="Nadpis 1"/>
          <p:cNvSpPr>
            <a:spLocks noGrp="1"/>
          </p:cNvSpPr>
          <p:nvPr>
            <p:ph type="title"/>
          </p:nvPr>
        </p:nvSpPr>
        <p:spPr>
          <a:xfrm>
            <a:off x="1763688" y="332656"/>
            <a:ext cx="5904656" cy="535707"/>
          </a:xfrm>
          <a:solidFill>
            <a:srgbClr val="FFFF00"/>
          </a:solidFill>
          <a:ln w="38100">
            <a:solidFill>
              <a:schemeClr val="accent1"/>
            </a:solidFill>
          </a:ln>
        </p:spPr>
        <p:txBody>
          <a:bodyPr>
            <a:noAutofit/>
          </a:bodyPr>
          <a:lstStyle/>
          <a:p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>„Veľká medová súťaž“</a:t>
            </a:r>
            <a:endParaRPr lang="sk-SK" sz="2600" b="1" dirty="0">
              <a:solidFill>
                <a:srgbClr val="0070C0"/>
              </a:solidFill>
              <a:latin typeface="Candara" pitchFamily="34" charset="0"/>
            </a:endParaRPr>
          </a:p>
        </p:txBody>
      </p:sp>
      <p:pic>
        <p:nvPicPr>
          <p:cNvPr id="5" name="Obrázok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44208" y="1509508"/>
            <a:ext cx="2689488" cy="3482755"/>
          </a:xfrm>
          <a:prstGeom prst="rect">
            <a:avLst/>
          </a:prstGeom>
        </p:spPr>
      </p:pic>
      <p:sp>
        <p:nvSpPr>
          <p:cNvPr id="2" name="Obdĺžnik 1"/>
          <p:cNvSpPr/>
          <p:nvPr/>
        </p:nvSpPr>
        <p:spPr>
          <a:xfrm>
            <a:off x="-1" y="868362"/>
            <a:ext cx="91336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k-SK" sz="3200" b="1" dirty="0" smtClean="0">
                <a:solidFill>
                  <a:srgbClr val="FF0000"/>
                </a:solidFill>
                <a:latin typeface="Candara" pitchFamily="34" charset="0"/>
              </a:rPr>
              <a:t>5. </a:t>
            </a:r>
            <a:r>
              <a:rPr lang="sk-SK" sz="3200" b="1" dirty="0">
                <a:solidFill>
                  <a:srgbClr val="FF0000"/>
                </a:solidFill>
                <a:latin typeface="Candara" pitchFamily="34" charset="0"/>
              </a:rPr>
              <a:t>– </a:t>
            </a:r>
            <a:r>
              <a:rPr lang="sk-SK" sz="3200" b="1" dirty="0" smtClean="0">
                <a:solidFill>
                  <a:srgbClr val="FF0000"/>
                </a:solidFill>
                <a:latin typeface="Candara" pitchFamily="34" charset="0"/>
              </a:rPr>
              <a:t>7. </a:t>
            </a:r>
            <a:r>
              <a:rPr lang="sk-SK" sz="3200" b="1" dirty="0">
                <a:solidFill>
                  <a:srgbClr val="FF0000"/>
                </a:solidFill>
                <a:latin typeface="Candara" pitchFamily="34" charset="0"/>
              </a:rPr>
              <a:t>ročník ZŠ (aktivity sa zúčastnilo </a:t>
            </a:r>
            <a:r>
              <a:rPr lang="sk-SK" sz="3200" b="1" dirty="0" smtClean="0">
                <a:solidFill>
                  <a:srgbClr val="FF0000"/>
                </a:solidFill>
                <a:latin typeface="Candara" pitchFamily="34" charset="0"/>
              </a:rPr>
              <a:t>116 </a:t>
            </a:r>
            <a:r>
              <a:rPr lang="sk-SK" sz="3200" b="1" dirty="0">
                <a:solidFill>
                  <a:srgbClr val="FF0000"/>
                </a:solidFill>
                <a:latin typeface="Candara" pitchFamily="34" charset="0"/>
              </a:rPr>
              <a:t>žiakov)</a:t>
            </a: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42216" y="4487930"/>
            <a:ext cx="3052256" cy="2342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43212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1"/>
          <p:cNvSpPr>
            <a:spLocks noGrp="1"/>
          </p:cNvSpPr>
          <p:nvPr>
            <p:ph type="title"/>
          </p:nvPr>
        </p:nvSpPr>
        <p:spPr>
          <a:xfrm>
            <a:off x="1259632" y="332656"/>
            <a:ext cx="6851104" cy="850106"/>
          </a:xfrm>
          <a:solidFill>
            <a:srgbClr val="FFFF00"/>
          </a:solidFill>
          <a:ln w="38100">
            <a:solidFill>
              <a:schemeClr val="accent1"/>
            </a:solidFill>
          </a:ln>
        </p:spPr>
        <p:txBody>
          <a:bodyPr>
            <a:noAutofit/>
          </a:bodyPr>
          <a:lstStyle/>
          <a:p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>„Veľká medová súťaž“</a:t>
            </a:r>
            <a:endParaRPr lang="sk-SK" sz="2600" b="1" dirty="0">
              <a:solidFill>
                <a:srgbClr val="0070C0"/>
              </a:solidFill>
              <a:latin typeface="Candara" pitchFamily="34" charset="0"/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4294967295"/>
          </p:nvPr>
        </p:nvSpPr>
        <p:spPr>
          <a:xfrm>
            <a:off x="467544" y="1182762"/>
            <a:ext cx="8219256" cy="5675238"/>
          </a:xfrm>
        </p:spPr>
        <p:txBody>
          <a:bodyPr>
            <a:normAutofit/>
          </a:bodyPr>
          <a:lstStyle/>
          <a:p>
            <a:pPr marL="0" lvl="0" indent="0" algn="just">
              <a:lnSpc>
                <a:spcPct val="110000"/>
              </a:lnSpc>
              <a:buNone/>
            </a:pPr>
            <a:r>
              <a:rPr lang="sk-SK" sz="2400" b="1" dirty="0" smtClean="0">
                <a:solidFill>
                  <a:srgbClr val="FF0000"/>
                </a:solidFill>
                <a:latin typeface="Candara" pitchFamily="34" charset="0"/>
              </a:rPr>
              <a:t>2. Stanovište </a:t>
            </a:r>
            <a:r>
              <a:rPr lang="sk-SK" sz="2400" dirty="0">
                <a:solidFill>
                  <a:srgbClr val="0070C0"/>
                </a:solidFill>
                <a:latin typeface="Candara" pitchFamily="34" charset="0"/>
              </a:rPr>
              <a:t>- </a:t>
            </a:r>
            <a:r>
              <a:rPr lang="sk-SK" sz="2400" dirty="0" smtClean="0">
                <a:solidFill>
                  <a:srgbClr val="0070C0"/>
                </a:solidFill>
                <a:latin typeface="Candara" pitchFamily="34" charset="0"/>
              </a:rPr>
              <a:t>včelárka </a:t>
            </a:r>
            <a:r>
              <a:rPr lang="sk-SK" sz="2400" dirty="0">
                <a:solidFill>
                  <a:srgbClr val="0070C0"/>
                </a:solidFill>
                <a:latin typeface="Candara" pitchFamily="34" charset="0"/>
              </a:rPr>
              <a:t>a súčasne </a:t>
            </a:r>
            <a:r>
              <a:rPr lang="sk-SK" sz="2400" dirty="0" smtClean="0">
                <a:solidFill>
                  <a:srgbClr val="0070C0"/>
                </a:solidFill>
                <a:latin typeface="Candara" pitchFamily="34" charset="0"/>
              </a:rPr>
              <a:t>pani </a:t>
            </a:r>
            <a:r>
              <a:rPr lang="sk-SK" sz="2400" dirty="0">
                <a:solidFill>
                  <a:srgbClr val="0070C0"/>
                </a:solidFill>
                <a:latin typeface="Candara" pitchFamily="34" charset="0"/>
              </a:rPr>
              <a:t>učiteľka z</a:t>
            </a:r>
            <a:r>
              <a:rPr lang="sk-SK" sz="2400" dirty="0" smtClean="0">
                <a:solidFill>
                  <a:srgbClr val="0070C0"/>
                </a:solidFill>
                <a:latin typeface="Candara" pitchFamily="34" charset="0"/>
              </a:rPr>
              <a:t>a </a:t>
            </a:r>
            <a:r>
              <a:rPr lang="sk-SK" sz="2400" dirty="0">
                <a:solidFill>
                  <a:srgbClr val="0070C0"/>
                </a:solidFill>
                <a:latin typeface="Candara" pitchFamily="34" charset="0"/>
              </a:rPr>
              <a:t>pomoci obrázkov medonosných kvetov </a:t>
            </a:r>
            <a:r>
              <a:rPr lang="sk-SK" sz="2400" dirty="0" smtClean="0">
                <a:solidFill>
                  <a:srgbClr val="0070C0"/>
                </a:solidFill>
                <a:latin typeface="Candara" pitchFamily="34" charset="0"/>
              </a:rPr>
              <a:t>porozprávala žiakom o </a:t>
            </a:r>
            <a:r>
              <a:rPr lang="sk-SK" sz="2400" dirty="0">
                <a:solidFill>
                  <a:srgbClr val="0070C0"/>
                </a:solidFill>
                <a:latin typeface="Candara" pitchFamily="34" charset="0"/>
              </a:rPr>
              <a:t>jedálničku </a:t>
            </a:r>
            <a:r>
              <a:rPr lang="sk-SK" sz="2400" dirty="0" smtClean="0">
                <a:solidFill>
                  <a:srgbClr val="0070C0"/>
                </a:solidFill>
                <a:latin typeface="Candara" pitchFamily="34" charset="0"/>
              </a:rPr>
              <a:t>včiel, </a:t>
            </a:r>
            <a:r>
              <a:rPr lang="sk-SK" sz="2400" dirty="0">
                <a:solidFill>
                  <a:srgbClr val="0070C0"/>
                </a:solidFill>
                <a:latin typeface="Candara" pitchFamily="34" charset="0"/>
              </a:rPr>
              <a:t>o škodcoch, ktorí včielkam ubližujú a prostredí, v ktorom </a:t>
            </a:r>
            <a:r>
              <a:rPr lang="sk-SK" sz="2400" dirty="0" smtClean="0">
                <a:solidFill>
                  <a:srgbClr val="0070C0"/>
                </a:solidFill>
                <a:latin typeface="Candara" pitchFamily="34" charset="0"/>
              </a:rPr>
              <a:t>žijú. </a:t>
            </a:r>
            <a:r>
              <a:rPr lang="sk-SK" sz="2400" dirty="0">
                <a:solidFill>
                  <a:srgbClr val="0070C0"/>
                </a:solidFill>
                <a:latin typeface="Candara" pitchFamily="34" charset="0"/>
              </a:rPr>
              <a:t>Poslednou zábavnou časťou hodiny bolo </a:t>
            </a:r>
            <a:r>
              <a:rPr lang="sk-SK" sz="2400" dirty="0" smtClean="0">
                <a:solidFill>
                  <a:srgbClr val="0070C0"/>
                </a:solidFill>
                <a:latin typeface="Candara" pitchFamily="34" charset="0"/>
              </a:rPr>
              <a:t>„šúľanie“ </a:t>
            </a:r>
            <a:r>
              <a:rPr lang="sk-SK" sz="2400" dirty="0">
                <a:solidFill>
                  <a:srgbClr val="0070C0"/>
                </a:solidFill>
                <a:latin typeface="Candara" pitchFamily="34" charset="0"/>
              </a:rPr>
              <a:t>sviečok z voskových plátkov. </a:t>
            </a:r>
            <a:endParaRPr lang="sk-SK" sz="2400" dirty="0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19" y="3456680"/>
            <a:ext cx="3954421" cy="2965816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79364" y="3456680"/>
            <a:ext cx="4001616" cy="3001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23618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239755" y="1010514"/>
            <a:ext cx="8447045" cy="5115649"/>
          </a:xfrm>
        </p:spPr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sk-SK" sz="2400" b="1" dirty="0">
                <a:solidFill>
                  <a:srgbClr val="FF0000"/>
                </a:solidFill>
                <a:latin typeface="Candara" pitchFamily="34" charset="0"/>
              </a:rPr>
              <a:t>3</a:t>
            </a:r>
            <a:r>
              <a:rPr lang="sk-SK" sz="2400" b="1" dirty="0" smtClean="0">
                <a:solidFill>
                  <a:srgbClr val="FF0000"/>
                </a:solidFill>
                <a:latin typeface="Candara" pitchFamily="34" charset="0"/>
              </a:rPr>
              <a:t>. </a:t>
            </a:r>
            <a:r>
              <a:rPr lang="sk-SK" sz="2400" b="1" dirty="0">
                <a:solidFill>
                  <a:srgbClr val="FF0000"/>
                </a:solidFill>
                <a:latin typeface="Candara" pitchFamily="34" charset="0"/>
              </a:rPr>
              <a:t>S</a:t>
            </a:r>
            <a:r>
              <a:rPr lang="sk-SK" sz="2400" b="1" dirty="0" smtClean="0">
                <a:solidFill>
                  <a:srgbClr val="FF0000"/>
                </a:solidFill>
                <a:latin typeface="Candara" pitchFamily="34" charset="0"/>
              </a:rPr>
              <a:t>tanovište</a:t>
            </a:r>
            <a:r>
              <a:rPr lang="sk-SK" sz="2400" dirty="0" smtClean="0"/>
              <a:t> </a:t>
            </a:r>
            <a:r>
              <a:rPr lang="sk-SK" sz="2400" dirty="0">
                <a:solidFill>
                  <a:srgbClr val="0070C0"/>
                </a:solidFill>
                <a:latin typeface="Candara" pitchFamily="34" charset="0"/>
              </a:rPr>
              <a:t>–profesionálny </a:t>
            </a:r>
            <a:r>
              <a:rPr lang="sk-SK" sz="2400" dirty="0" smtClean="0">
                <a:solidFill>
                  <a:srgbClr val="0070C0"/>
                </a:solidFill>
                <a:latin typeface="Candara" pitchFamily="34" charset="0"/>
              </a:rPr>
              <a:t>si </a:t>
            </a:r>
            <a:r>
              <a:rPr lang="sk-SK" sz="2400" dirty="0">
                <a:solidFill>
                  <a:srgbClr val="0070C0"/>
                </a:solidFill>
                <a:latin typeface="Candara" pitchFamily="34" charset="0"/>
              </a:rPr>
              <a:t>zostrihal vlastný </a:t>
            </a:r>
            <a:r>
              <a:rPr lang="sk-SK" sz="2400" dirty="0" smtClean="0">
                <a:solidFill>
                  <a:srgbClr val="0070C0"/>
                </a:solidFill>
                <a:latin typeface="Candara" pitchFamily="34" charset="0"/>
              </a:rPr>
              <a:t>prezentačný film</a:t>
            </a:r>
            <a:r>
              <a:rPr lang="sk-SK" sz="2400" dirty="0">
                <a:solidFill>
                  <a:srgbClr val="0070C0"/>
                </a:solidFill>
                <a:latin typeface="Candara" pitchFamily="34" charset="0"/>
              </a:rPr>
              <a:t>, ktorý priblížil deťom vnútro </a:t>
            </a:r>
            <a:r>
              <a:rPr lang="sk-SK" sz="2400" dirty="0" smtClean="0">
                <a:solidFill>
                  <a:srgbClr val="0070C0"/>
                </a:solidFill>
                <a:latin typeface="Candara" pitchFamily="34" charset="0"/>
              </a:rPr>
              <a:t>úľa</a:t>
            </a:r>
            <a:r>
              <a:rPr lang="sk-SK" sz="2400" dirty="0">
                <a:solidFill>
                  <a:srgbClr val="0070C0"/>
                </a:solidFill>
                <a:latin typeface="Candara" pitchFamily="34" charset="0"/>
              </a:rPr>
              <a:t>, </a:t>
            </a:r>
            <a:r>
              <a:rPr lang="sk-SK" sz="2400" dirty="0" smtClean="0">
                <a:solidFill>
                  <a:srgbClr val="0070C0"/>
                </a:solidFill>
                <a:latin typeface="Candara" pitchFamily="34" charset="0"/>
              </a:rPr>
              <a:t>každý z </a:t>
            </a:r>
            <a:r>
              <a:rPr lang="sk-SK" sz="2400" dirty="0">
                <a:solidFill>
                  <a:srgbClr val="0070C0"/>
                </a:solidFill>
                <a:latin typeface="Candara" pitchFamily="34" charset="0"/>
              </a:rPr>
              <a:t>produktov, vytáčanie medu, ukážky </a:t>
            </a:r>
            <a:r>
              <a:rPr lang="sk-SK" sz="2400" dirty="0" smtClean="0">
                <a:solidFill>
                  <a:srgbClr val="0070C0"/>
                </a:solidFill>
                <a:latin typeface="Candara" pitchFamily="34" charset="0"/>
              </a:rPr>
              <a:t>rámikov s </a:t>
            </a:r>
            <a:r>
              <a:rPr lang="sk-SK" sz="2400" dirty="0">
                <a:solidFill>
                  <a:srgbClr val="0070C0"/>
                </a:solidFill>
                <a:latin typeface="Candara" pitchFamily="34" charset="0"/>
              </a:rPr>
              <a:t>postupným </a:t>
            </a:r>
            <a:r>
              <a:rPr lang="sk-SK" sz="2400" dirty="0" smtClean="0">
                <a:solidFill>
                  <a:srgbClr val="0070C0"/>
                </a:solidFill>
                <a:latin typeface="Candara" pitchFamily="34" charset="0"/>
              </a:rPr>
              <a:t>budovaním diela. </a:t>
            </a:r>
            <a:r>
              <a:rPr lang="sk-SK" sz="2400" dirty="0">
                <a:solidFill>
                  <a:srgbClr val="0070C0"/>
                </a:solidFill>
                <a:latin typeface="Candara" pitchFamily="34" charset="0"/>
              </a:rPr>
              <a:t>Žiaci si </a:t>
            </a:r>
            <a:r>
              <a:rPr lang="sk-SK" sz="2400" dirty="0" smtClean="0">
                <a:solidFill>
                  <a:srgbClr val="0070C0"/>
                </a:solidFill>
                <a:latin typeface="Candara" pitchFamily="34" charset="0"/>
              </a:rPr>
              <a:t>odviečkovali </a:t>
            </a:r>
            <a:r>
              <a:rPr lang="sk-SK" sz="2400" dirty="0">
                <a:solidFill>
                  <a:srgbClr val="0070C0"/>
                </a:solidFill>
                <a:latin typeface="Candara" pitchFamily="34" charset="0"/>
              </a:rPr>
              <a:t>plný plást, pozorovali </a:t>
            </a:r>
            <a:r>
              <a:rPr lang="sk-SK" sz="2400" dirty="0" smtClean="0">
                <a:solidFill>
                  <a:srgbClr val="0070C0"/>
                </a:solidFill>
                <a:latin typeface="Candara" pitchFamily="34" charset="0"/>
              </a:rPr>
              <a:t>peľové zrnká </a:t>
            </a:r>
            <a:r>
              <a:rPr lang="sk-SK" sz="2400" dirty="0">
                <a:solidFill>
                  <a:srgbClr val="0070C0"/>
                </a:solidFill>
                <a:latin typeface="Candara" pitchFamily="34" charset="0"/>
              </a:rPr>
              <a:t>a propolis. Súčasťou stanovišťa bola </a:t>
            </a:r>
            <a:r>
              <a:rPr lang="sk-SK" sz="2400" dirty="0" smtClean="0">
                <a:solidFill>
                  <a:srgbClr val="0070C0"/>
                </a:solidFill>
                <a:latin typeface="Candara" pitchFamily="34" charset="0"/>
              </a:rPr>
              <a:t>ochutnávka </a:t>
            </a:r>
            <a:r>
              <a:rPr lang="sk-SK" sz="2400" dirty="0">
                <a:solidFill>
                  <a:srgbClr val="0070C0"/>
                </a:solidFill>
                <a:latin typeface="Candara" pitchFamily="34" charset="0"/>
              </a:rPr>
              <a:t>medov. </a:t>
            </a:r>
            <a:endParaRPr lang="sk-SK" sz="2400" dirty="0" smtClean="0">
              <a:solidFill>
                <a:srgbClr val="0070C0"/>
              </a:solidFill>
              <a:latin typeface="Candara" pitchFamily="34" charset="0"/>
            </a:endParaRPr>
          </a:p>
          <a:p>
            <a:pPr marL="0" indent="0">
              <a:buNone/>
            </a:pPr>
            <a:endParaRPr lang="sk-SK" sz="2400" b="1" dirty="0" smtClean="0">
              <a:solidFill>
                <a:srgbClr val="FF0000"/>
              </a:solidFill>
              <a:latin typeface="Candara" pitchFamily="34" charset="0"/>
            </a:endParaRPr>
          </a:p>
          <a:p>
            <a:pPr marL="0" indent="0">
              <a:buNone/>
            </a:pPr>
            <a:endParaRPr lang="sk-SK" sz="2400" b="1" dirty="0">
              <a:solidFill>
                <a:srgbClr val="FF0000"/>
              </a:solidFill>
              <a:latin typeface="Candara" pitchFamily="34" charset="0"/>
            </a:endParaRPr>
          </a:p>
          <a:p>
            <a:pPr marL="0" indent="0">
              <a:buNone/>
            </a:pPr>
            <a:endParaRPr lang="sk-SK" sz="2400" b="1" dirty="0" smtClean="0">
              <a:solidFill>
                <a:srgbClr val="FF0000"/>
              </a:solidFill>
              <a:latin typeface="Candara" pitchFamily="34" charset="0"/>
            </a:endParaRPr>
          </a:p>
          <a:p>
            <a:pPr marL="0" indent="0">
              <a:buNone/>
            </a:pPr>
            <a:endParaRPr lang="sk-SK" sz="2400" b="1" dirty="0" smtClean="0">
              <a:solidFill>
                <a:srgbClr val="FF0000"/>
              </a:solidFill>
              <a:latin typeface="Candara" pitchFamily="34" charset="0"/>
            </a:endParaRPr>
          </a:p>
          <a:p>
            <a:pPr marL="0" indent="0">
              <a:buNone/>
            </a:pPr>
            <a:endParaRPr lang="sk-SK" sz="2400" b="1" dirty="0" smtClean="0">
              <a:solidFill>
                <a:srgbClr val="FF0000"/>
              </a:solidFill>
              <a:latin typeface="Candara" pitchFamily="34" charset="0"/>
            </a:endParaRPr>
          </a:p>
          <a:p>
            <a:pPr marL="0" indent="0">
              <a:buNone/>
            </a:pPr>
            <a:r>
              <a:rPr lang="sk-SK" sz="2400" b="1" dirty="0" smtClean="0">
                <a:solidFill>
                  <a:srgbClr val="FF0000"/>
                </a:solidFill>
                <a:latin typeface="Candara" pitchFamily="34" charset="0"/>
              </a:rPr>
              <a:t>4</a:t>
            </a:r>
            <a:r>
              <a:rPr lang="sk-SK" sz="2400" b="1" dirty="0">
                <a:solidFill>
                  <a:srgbClr val="FF0000"/>
                </a:solidFill>
                <a:latin typeface="Candara" pitchFamily="34" charset="0"/>
              </a:rPr>
              <a:t>. Stanovište </a:t>
            </a:r>
            <a:r>
              <a:rPr lang="sk-SK" sz="2400" dirty="0">
                <a:solidFill>
                  <a:srgbClr val="0070C0"/>
                </a:solidFill>
                <a:latin typeface="Candara" pitchFamily="34" charset="0"/>
              </a:rPr>
              <a:t>–žiaci si vyskúšali zdobenie </a:t>
            </a:r>
            <a:r>
              <a:rPr lang="sk-SK" sz="2400" dirty="0" smtClean="0">
                <a:solidFill>
                  <a:srgbClr val="0070C0"/>
                </a:solidFill>
                <a:latin typeface="Candara" pitchFamily="34" charset="0"/>
              </a:rPr>
              <a:t>medovníkov. Každá </a:t>
            </a:r>
            <a:r>
              <a:rPr lang="sk-SK" sz="2400" dirty="0">
                <a:solidFill>
                  <a:srgbClr val="0070C0"/>
                </a:solidFill>
                <a:latin typeface="Candara" pitchFamily="34" charset="0"/>
              </a:rPr>
              <a:t>z piatich tried vytvorila svoju ukážku ozdobených medovníkov, s ktorými súťažila vo „Veľkej medovej súťaži“. </a:t>
            </a:r>
          </a:p>
          <a:p>
            <a:pPr marL="0" lvl="0" indent="0">
              <a:buNone/>
            </a:pPr>
            <a:endParaRPr lang="sk-SK" sz="2400" dirty="0">
              <a:solidFill>
                <a:srgbClr val="0070C0"/>
              </a:solidFill>
              <a:latin typeface="Candara" pitchFamily="34" charset="0"/>
            </a:endParaRPr>
          </a:p>
          <a:p>
            <a:endParaRPr lang="sk-SK" dirty="0"/>
          </a:p>
        </p:txBody>
      </p:sp>
      <p:sp>
        <p:nvSpPr>
          <p:cNvPr id="4" name="Nadpis 1"/>
          <p:cNvSpPr>
            <a:spLocks noGrp="1"/>
          </p:cNvSpPr>
          <p:nvPr>
            <p:ph type="title"/>
          </p:nvPr>
        </p:nvSpPr>
        <p:spPr>
          <a:xfrm>
            <a:off x="1907704" y="260648"/>
            <a:ext cx="5698976" cy="706090"/>
          </a:xfrm>
          <a:solidFill>
            <a:srgbClr val="FFFF00"/>
          </a:solidFill>
          <a:ln w="38100">
            <a:solidFill>
              <a:schemeClr val="accent1"/>
            </a:solidFill>
          </a:ln>
        </p:spPr>
        <p:txBody>
          <a:bodyPr>
            <a:noAutofit/>
          </a:bodyPr>
          <a:lstStyle/>
          <a:p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>„Veľká medová súťaž“</a:t>
            </a:r>
            <a:endParaRPr lang="sk-SK" sz="2600" b="1" dirty="0">
              <a:solidFill>
                <a:srgbClr val="0070C0"/>
              </a:solidFill>
              <a:latin typeface="Candara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2016" y="2852936"/>
            <a:ext cx="2699066" cy="1796566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02133" y="2852936"/>
            <a:ext cx="2722287" cy="1813810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24594" y="2831983"/>
            <a:ext cx="2709945" cy="1803807"/>
          </a:xfrm>
          <a:prstGeom prst="rect">
            <a:avLst/>
          </a:prstGeom>
        </p:spPr>
      </p:pic>
      <p:pic>
        <p:nvPicPr>
          <p:cNvPr id="2" name="Obrázok 1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847837" y="5490108"/>
            <a:ext cx="1906094" cy="1272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16467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611560" y="954524"/>
            <a:ext cx="8075240" cy="5171639"/>
          </a:xfrm>
        </p:spPr>
        <p:txBody>
          <a:bodyPr/>
          <a:lstStyle/>
          <a:p>
            <a:pPr marL="0" indent="0">
              <a:buNone/>
            </a:pPr>
            <a:r>
              <a:rPr lang="sk-SK" sz="2400" b="1" dirty="0">
                <a:solidFill>
                  <a:srgbClr val="FF0000"/>
                </a:solidFill>
                <a:latin typeface="Candara" pitchFamily="34" charset="0"/>
              </a:rPr>
              <a:t>5</a:t>
            </a:r>
            <a:r>
              <a:rPr lang="sk-SK" sz="2400" b="1" dirty="0" smtClean="0">
                <a:solidFill>
                  <a:srgbClr val="FF0000"/>
                </a:solidFill>
                <a:latin typeface="Candara" pitchFamily="34" charset="0"/>
              </a:rPr>
              <a:t>. </a:t>
            </a:r>
            <a:r>
              <a:rPr lang="sk-SK" sz="2400" b="1" dirty="0">
                <a:solidFill>
                  <a:srgbClr val="FF0000"/>
                </a:solidFill>
                <a:latin typeface="Candara" pitchFamily="34" charset="0"/>
              </a:rPr>
              <a:t>Stanovište </a:t>
            </a:r>
            <a:r>
              <a:rPr lang="sk-SK" sz="2400" dirty="0">
                <a:solidFill>
                  <a:srgbClr val="0070C0"/>
                </a:solidFill>
                <a:latin typeface="Candara" pitchFamily="34" charset="0"/>
              </a:rPr>
              <a:t>- „Medový bar“ Žiaci si vyskúšali namiešať nápoje, ktorých súčasťou bol med. Každá trieda si vytvorila svoj vlastný medový drink, ktorý namiešali pre porotu vo „Veľkej medovej súťaži“.	</a:t>
            </a:r>
          </a:p>
        </p:txBody>
      </p:sp>
      <p:sp>
        <p:nvSpPr>
          <p:cNvPr id="4" name="Nadpis 1"/>
          <p:cNvSpPr txBox="1">
            <a:spLocks noGrp="1"/>
          </p:cNvSpPr>
          <p:nvPr>
            <p:ph type="title"/>
          </p:nvPr>
        </p:nvSpPr>
        <p:spPr>
          <a:xfrm>
            <a:off x="1758516" y="188640"/>
            <a:ext cx="5626968" cy="706090"/>
          </a:xfrm>
          <a:prstGeom prst="rect">
            <a:avLst/>
          </a:prstGeom>
          <a:solidFill>
            <a:srgbClr val="FFFF00"/>
          </a:solidFill>
          <a:ln w="38100">
            <a:solidFill>
              <a:schemeClr val="accent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>„Veľká medová súťaž“</a:t>
            </a:r>
            <a:endParaRPr lang="sk-SK" sz="2600" b="1" dirty="0">
              <a:solidFill>
                <a:srgbClr val="0070C0"/>
              </a:solidFill>
              <a:latin typeface="Candara" pitchFamily="34" charset="0"/>
            </a:endParaRPr>
          </a:p>
        </p:txBody>
      </p:sp>
      <p:pic>
        <p:nvPicPr>
          <p:cNvPr id="5" name="Obrázok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8079" y="2691161"/>
            <a:ext cx="5287713" cy="3519634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80092" y="2282980"/>
            <a:ext cx="2890664" cy="433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46825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73203" y="1196752"/>
            <a:ext cx="8371435" cy="54710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2400" dirty="0">
                <a:solidFill>
                  <a:srgbClr val="0070C0"/>
                </a:solidFill>
                <a:latin typeface="Candara" pitchFamily="34" charset="0"/>
              </a:rPr>
              <a:t>Každá trieda si zvolila päť svojich zástupcov, </a:t>
            </a:r>
            <a:r>
              <a:rPr lang="sk-SK" sz="2400" dirty="0" smtClean="0">
                <a:solidFill>
                  <a:srgbClr val="0070C0"/>
                </a:solidFill>
                <a:latin typeface="Candara" pitchFamily="34" charset="0"/>
              </a:rPr>
              <a:t>ktorí </a:t>
            </a:r>
            <a:r>
              <a:rPr lang="sk-SK" sz="2400" dirty="0">
                <a:solidFill>
                  <a:srgbClr val="0070C0"/>
                </a:solidFill>
                <a:latin typeface="Candara" pitchFamily="34" charset="0"/>
              </a:rPr>
              <a:t>súťažili v 4 disciplínach o  </a:t>
            </a:r>
            <a:r>
              <a:rPr lang="sk-SK" sz="2400" b="1" dirty="0">
                <a:solidFill>
                  <a:srgbClr val="0070C0"/>
                </a:solidFill>
                <a:latin typeface="Candara" pitchFamily="34" charset="0"/>
              </a:rPr>
              <a:t>veľkú medovú tortu </a:t>
            </a:r>
            <a:r>
              <a:rPr lang="sk-SK" sz="2400" dirty="0">
                <a:solidFill>
                  <a:srgbClr val="0070C0"/>
                </a:solidFill>
                <a:latin typeface="Candara" pitchFamily="34" charset="0"/>
              </a:rPr>
              <a:t>pre víťaznú triedu. </a:t>
            </a:r>
          </a:p>
          <a:p>
            <a:pPr marL="457200" lvl="1" indent="0">
              <a:buNone/>
            </a:pPr>
            <a:r>
              <a:rPr lang="sk-SK" sz="2400" b="1" dirty="0" smtClean="0">
                <a:solidFill>
                  <a:srgbClr val="0070C0"/>
                </a:solidFill>
                <a:latin typeface="Candara" pitchFamily="34" charset="0"/>
              </a:rPr>
              <a:t>1.Disciplína </a:t>
            </a:r>
            <a:r>
              <a:rPr lang="sk-SK" sz="2400" b="1" dirty="0">
                <a:solidFill>
                  <a:srgbClr val="0070C0"/>
                </a:solidFill>
                <a:latin typeface="Candara" pitchFamily="34" charset="0"/>
              </a:rPr>
              <a:t>: </a:t>
            </a:r>
            <a:r>
              <a:rPr lang="sk-SK" sz="2400" dirty="0">
                <a:solidFill>
                  <a:srgbClr val="0070C0"/>
                </a:solidFill>
                <a:latin typeface="Candara" pitchFamily="34" charset="0"/>
              </a:rPr>
              <a:t>vedomostný </a:t>
            </a:r>
            <a:r>
              <a:rPr lang="sk-SK" sz="2400" dirty="0" smtClean="0">
                <a:solidFill>
                  <a:srgbClr val="0070C0"/>
                </a:solidFill>
                <a:latin typeface="Candara" pitchFamily="34" charset="0"/>
              </a:rPr>
              <a:t>kvíz </a:t>
            </a:r>
            <a:r>
              <a:rPr lang="sk-SK" sz="2400" dirty="0">
                <a:solidFill>
                  <a:srgbClr val="0070C0"/>
                </a:solidFill>
                <a:latin typeface="Candara" pitchFamily="34" charset="0"/>
              </a:rPr>
              <a:t>o včelách a mede.</a:t>
            </a:r>
          </a:p>
          <a:p>
            <a:pPr marL="457200" lvl="1" indent="0">
              <a:buNone/>
            </a:pPr>
            <a:r>
              <a:rPr lang="sk-SK" sz="2400" b="1" dirty="0" smtClean="0">
                <a:solidFill>
                  <a:srgbClr val="0070C0"/>
                </a:solidFill>
                <a:latin typeface="Candara" pitchFamily="34" charset="0"/>
              </a:rPr>
              <a:t>2.Disciplína </a:t>
            </a:r>
            <a:r>
              <a:rPr lang="sk-SK" sz="2400" b="1" dirty="0">
                <a:solidFill>
                  <a:srgbClr val="0070C0"/>
                </a:solidFill>
                <a:latin typeface="Candara" pitchFamily="34" charset="0"/>
              </a:rPr>
              <a:t>:  </a:t>
            </a:r>
            <a:r>
              <a:rPr lang="sk-SK" sz="2400" dirty="0">
                <a:solidFill>
                  <a:srgbClr val="0070C0"/>
                </a:solidFill>
                <a:latin typeface="Candara" pitchFamily="34" charset="0"/>
              </a:rPr>
              <a:t>súťaž v </a:t>
            </a:r>
            <a:r>
              <a:rPr lang="sk-SK" sz="2400" dirty="0" smtClean="0">
                <a:solidFill>
                  <a:srgbClr val="0070C0"/>
                </a:solidFill>
                <a:latin typeface="Candara" pitchFamily="34" charset="0"/>
              </a:rPr>
              <a:t>„šúľaní“ </a:t>
            </a:r>
            <a:r>
              <a:rPr lang="sk-SK" sz="2400" dirty="0">
                <a:solidFill>
                  <a:srgbClr val="0070C0"/>
                </a:solidFill>
                <a:latin typeface="Candara" pitchFamily="34" charset="0"/>
              </a:rPr>
              <a:t>medových sviečok.</a:t>
            </a:r>
          </a:p>
          <a:p>
            <a:pPr marL="457200" lvl="1" indent="0">
              <a:buNone/>
            </a:pPr>
            <a:r>
              <a:rPr lang="sk-SK" sz="2400" b="1" dirty="0" smtClean="0">
                <a:solidFill>
                  <a:srgbClr val="0070C0"/>
                </a:solidFill>
                <a:latin typeface="Candara" pitchFamily="34" charset="0"/>
              </a:rPr>
              <a:t>3.Disciplína </a:t>
            </a:r>
            <a:r>
              <a:rPr lang="sk-SK" sz="2400" dirty="0">
                <a:solidFill>
                  <a:srgbClr val="0070C0"/>
                </a:solidFill>
                <a:latin typeface="Candara" pitchFamily="34" charset="0"/>
              </a:rPr>
              <a:t>: namiešanie medového drinku.</a:t>
            </a:r>
          </a:p>
          <a:p>
            <a:pPr marL="457200" lvl="1" indent="0">
              <a:buNone/>
            </a:pPr>
            <a:r>
              <a:rPr lang="sk-SK" sz="2400" b="1" dirty="0" smtClean="0">
                <a:solidFill>
                  <a:srgbClr val="0070C0"/>
                </a:solidFill>
                <a:latin typeface="Candara" pitchFamily="34" charset="0"/>
              </a:rPr>
              <a:t>4.Disciplína </a:t>
            </a:r>
            <a:r>
              <a:rPr lang="sk-SK" sz="2400" dirty="0">
                <a:solidFill>
                  <a:srgbClr val="0070C0"/>
                </a:solidFill>
                <a:latin typeface="Candara" pitchFamily="34" charset="0"/>
              </a:rPr>
              <a:t>: hodnotenie ozdobených medovníkov</a:t>
            </a:r>
            <a:r>
              <a:rPr lang="sk-SK" sz="2400" dirty="0" smtClean="0">
                <a:solidFill>
                  <a:srgbClr val="0070C0"/>
                </a:solidFill>
                <a:latin typeface="Candara" pitchFamily="34" charset="0"/>
              </a:rPr>
              <a:t>.</a:t>
            </a:r>
            <a:endParaRPr lang="sk-SK" sz="2400" dirty="0">
              <a:solidFill>
                <a:srgbClr val="0070C0"/>
              </a:solidFill>
              <a:latin typeface="Candara" pitchFamily="34" charset="0"/>
            </a:endParaRPr>
          </a:p>
        </p:txBody>
      </p:sp>
      <p:sp>
        <p:nvSpPr>
          <p:cNvPr id="6" name="Nadpis 1"/>
          <p:cNvSpPr txBox="1">
            <a:spLocks noGrp="1"/>
          </p:cNvSpPr>
          <p:nvPr>
            <p:ph type="title"/>
          </p:nvPr>
        </p:nvSpPr>
        <p:spPr>
          <a:xfrm>
            <a:off x="1547664" y="260648"/>
            <a:ext cx="5626968" cy="778098"/>
          </a:xfrm>
          <a:prstGeom prst="rect">
            <a:avLst/>
          </a:prstGeom>
          <a:solidFill>
            <a:srgbClr val="FFFF00"/>
          </a:solidFill>
          <a:ln w="38100">
            <a:solidFill>
              <a:schemeClr val="accent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>„Veľká medová súťaž“</a:t>
            </a:r>
            <a:endParaRPr lang="sk-SK" sz="2600" b="1" dirty="0">
              <a:solidFill>
                <a:srgbClr val="0070C0"/>
              </a:solidFill>
              <a:latin typeface="Candara" pitchFamily="34" charset="0"/>
            </a:endParaRPr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78491" y="4077072"/>
            <a:ext cx="3569973" cy="2376264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71600" y="4077072"/>
            <a:ext cx="3569973" cy="23762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251520" y="1268760"/>
            <a:ext cx="8517632" cy="5112568"/>
          </a:xfrm>
        </p:spPr>
        <p:txBody>
          <a:bodyPr/>
          <a:lstStyle/>
          <a:p>
            <a:pPr marL="0" indent="0">
              <a:buNone/>
            </a:pPr>
            <a:r>
              <a:rPr lang="sk-SK" sz="2400" b="1" dirty="0">
                <a:solidFill>
                  <a:srgbClr val="0070C0"/>
                </a:solidFill>
                <a:latin typeface="Candara" pitchFamily="34" charset="0"/>
              </a:rPr>
              <a:t>Výsledky „Veľkej medovej súťaže“ : </a:t>
            </a:r>
          </a:p>
          <a:p>
            <a:pPr marL="0" indent="0">
              <a:buNone/>
            </a:pPr>
            <a:r>
              <a:rPr lang="sk-SK" sz="2400" dirty="0">
                <a:solidFill>
                  <a:srgbClr val="0070C0"/>
                </a:solidFill>
                <a:latin typeface="Candara" pitchFamily="34" charset="0"/>
              </a:rPr>
              <a:t>5. miesto – 5.A. 17 bodov</a:t>
            </a:r>
          </a:p>
          <a:p>
            <a:pPr marL="0" indent="0">
              <a:buNone/>
            </a:pPr>
            <a:r>
              <a:rPr lang="sk-SK" sz="2400" dirty="0">
                <a:solidFill>
                  <a:srgbClr val="0070C0"/>
                </a:solidFill>
                <a:latin typeface="Candara" pitchFamily="34" charset="0"/>
              </a:rPr>
              <a:t>4. miesto – 5.B 25 bodov</a:t>
            </a:r>
          </a:p>
          <a:p>
            <a:pPr marL="0" indent="0">
              <a:buNone/>
            </a:pPr>
            <a:r>
              <a:rPr lang="sk-SK" sz="2400" dirty="0">
                <a:solidFill>
                  <a:srgbClr val="0070C0"/>
                </a:solidFill>
                <a:latin typeface="Candara" pitchFamily="34" charset="0"/>
              </a:rPr>
              <a:t>3. miesto – 7.B 26 bodov</a:t>
            </a:r>
          </a:p>
          <a:p>
            <a:pPr marL="0" indent="0">
              <a:buNone/>
            </a:pPr>
            <a:r>
              <a:rPr lang="sk-SK" sz="2400" dirty="0">
                <a:solidFill>
                  <a:srgbClr val="0070C0"/>
                </a:solidFill>
                <a:latin typeface="Candara" pitchFamily="34" charset="0"/>
              </a:rPr>
              <a:t>2. miesto – 6. A 27 bodov</a:t>
            </a:r>
          </a:p>
          <a:p>
            <a:pPr marL="0" indent="0">
              <a:buNone/>
            </a:pPr>
            <a:r>
              <a:rPr lang="sk-SK" sz="2400" dirty="0">
                <a:solidFill>
                  <a:srgbClr val="0070C0"/>
                </a:solidFill>
                <a:latin typeface="Candara" pitchFamily="34" charset="0"/>
              </a:rPr>
              <a:t>1. miesto – 7. A 35 bodov</a:t>
            </a:r>
          </a:p>
          <a:p>
            <a:pPr marL="0" indent="0">
              <a:buNone/>
            </a:pPr>
            <a:endParaRPr lang="sk-SK" dirty="0"/>
          </a:p>
          <a:p>
            <a:endParaRPr lang="sk-SK" dirty="0"/>
          </a:p>
        </p:txBody>
      </p:sp>
      <p:sp>
        <p:nvSpPr>
          <p:cNvPr id="4" name="Nadpis 1"/>
          <p:cNvSpPr txBox="1">
            <a:spLocks noGrp="1"/>
          </p:cNvSpPr>
          <p:nvPr>
            <p:ph type="title"/>
          </p:nvPr>
        </p:nvSpPr>
        <p:spPr>
          <a:xfrm>
            <a:off x="1182452" y="332656"/>
            <a:ext cx="6341876" cy="720080"/>
          </a:xfrm>
          <a:prstGeom prst="rect">
            <a:avLst/>
          </a:prstGeom>
          <a:solidFill>
            <a:srgbClr val="FFFF00"/>
          </a:solidFill>
          <a:ln w="38100">
            <a:solidFill>
              <a:schemeClr val="accent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>„Veľká medová súťaž“</a:t>
            </a:r>
            <a:endParaRPr lang="sk-SK" sz="2600" b="1" dirty="0">
              <a:solidFill>
                <a:srgbClr val="0070C0"/>
              </a:solidFill>
              <a:latin typeface="Candara" pitchFamily="34" charset="0"/>
            </a:endParaRPr>
          </a:p>
        </p:txBody>
      </p:sp>
      <p:pic>
        <p:nvPicPr>
          <p:cNvPr id="5" name="Obrázok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48452" y="2204864"/>
            <a:ext cx="5508104" cy="3666332"/>
          </a:xfrm>
          <a:prstGeom prst="rect">
            <a:avLst/>
          </a:prstGeom>
        </p:spPr>
      </p:pic>
      <p:pic>
        <p:nvPicPr>
          <p:cNvPr id="2" name="Obrázok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796" y="4365104"/>
            <a:ext cx="3383573" cy="1743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01595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obsahu 4"/>
          <p:cNvSpPr>
            <a:spLocks noGrp="1"/>
          </p:cNvSpPr>
          <p:nvPr>
            <p:ph idx="1"/>
          </p:nvPr>
        </p:nvSpPr>
        <p:spPr>
          <a:xfrm>
            <a:off x="539552" y="1340768"/>
            <a:ext cx="8147248" cy="4785395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15000"/>
              </a:lnSpc>
              <a:buNone/>
            </a:pPr>
            <a:r>
              <a:rPr lang="sk-SK" sz="2400" b="1" dirty="0" smtClean="0">
                <a:solidFill>
                  <a:srgbClr val="0070C0"/>
                </a:solidFill>
                <a:latin typeface="Candara" pitchFamily="34" charset="0"/>
              </a:rPr>
              <a:t>Záver dňa </a:t>
            </a:r>
            <a:r>
              <a:rPr lang="sk-SK" sz="2400" dirty="0" smtClean="0">
                <a:solidFill>
                  <a:srgbClr val="0070C0"/>
                </a:solidFill>
                <a:latin typeface="Candara" pitchFamily="34" charset="0"/>
              </a:rPr>
              <a:t>: sladkou bodkou za „Veľkou medovou súťažou“ bol obed od pani kuchárok pod názvom „</a:t>
            </a:r>
            <a:r>
              <a:rPr lang="sk-SK" sz="2400" dirty="0" err="1" smtClean="0">
                <a:solidFill>
                  <a:srgbClr val="0070C0"/>
                </a:solidFill>
                <a:latin typeface="Candara" pitchFamily="34" charset="0"/>
              </a:rPr>
              <a:t>Bulgur</a:t>
            </a:r>
            <a:r>
              <a:rPr lang="sk-SK" sz="2400" dirty="0" smtClean="0">
                <a:solidFill>
                  <a:srgbClr val="0070C0"/>
                </a:solidFill>
                <a:latin typeface="Candara" pitchFamily="34" charset="0"/>
              </a:rPr>
              <a:t> s ovocím a medom“, ktorý nám servírovali prezlečené za žlté včielky.</a:t>
            </a:r>
            <a:endParaRPr lang="sk-SK" sz="2400" dirty="0"/>
          </a:p>
        </p:txBody>
      </p:sp>
      <p:sp>
        <p:nvSpPr>
          <p:cNvPr id="7" name="Nadpis 1"/>
          <p:cNvSpPr txBox="1">
            <a:spLocks noGrp="1"/>
          </p:cNvSpPr>
          <p:nvPr>
            <p:ph type="title"/>
          </p:nvPr>
        </p:nvSpPr>
        <p:spPr>
          <a:xfrm>
            <a:off x="966428" y="404664"/>
            <a:ext cx="7211144" cy="778098"/>
          </a:xfrm>
          <a:prstGeom prst="rect">
            <a:avLst/>
          </a:prstGeom>
          <a:solidFill>
            <a:srgbClr val="FFFF00"/>
          </a:solidFill>
          <a:ln w="38100">
            <a:solidFill>
              <a:schemeClr val="accent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>„Veľká medová súťaž“</a:t>
            </a:r>
            <a:endParaRPr lang="sk-SK" sz="2600" b="1" dirty="0">
              <a:solidFill>
                <a:srgbClr val="0070C0"/>
              </a:solidFill>
              <a:latin typeface="Candara" pitchFamily="34" charset="0"/>
            </a:endParaRPr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3140968"/>
            <a:ext cx="4120142" cy="2742470"/>
          </a:xfrm>
          <a:prstGeom prst="rect">
            <a:avLst/>
          </a:prstGeom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16016" y="3573016"/>
            <a:ext cx="4210564" cy="2802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99438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51520" y="836712"/>
            <a:ext cx="8643428" cy="6447350"/>
          </a:xfrm>
        </p:spPr>
        <p:txBody>
          <a:bodyPr>
            <a:normAutofit/>
          </a:bodyPr>
          <a:lstStyle/>
          <a:p>
            <a:pPr algn="l"/>
            <a:r>
              <a:rPr lang="sk-SK" sz="2600" b="1" dirty="0">
                <a:solidFill>
                  <a:srgbClr val="0070C0"/>
                </a:solidFill>
                <a:latin typeface="Candara" pitchFamily="34" charset="0"/>
              </a:rPr>
              <a:t>N</a:t>
            </a:r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>ázov školy:  	</a:t>
            </a:r>
            <a:r>
              <a:rPr lang="sk-SK" sz="2600" b="1" dirty="0" smtClean="0">
                <a:solidFill>
                  <a:srgbClr val="FF3300"/>
                </a:solidFill>
                <a:latin typeface="Candara" pitchFamily="34" charset="0"/>
              </a:rPr>
              <a:t>Spojená škola sv. Františka Assiského</a:t>
            </a:r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/>
            </a:r>
            <a:b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</a:br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>Adresa školy:	</a:t>
            </a:r>
            <a:r>
              <a:rPr lang="sk-SK" sz="2600" b="1" dirty="0" smtClean="0">
                <a:solidFill>
                  <a:srgbClr val="FF3300"/>
                </a:solidFill>
                <a:latin typeface="Candara" pitchFamily="34" charset="0"/>
              </a:rPr>
              <a:t>Kláštorné nám. 1, 901 01 Malacky</a:t>
            </a:r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/>
            </a:r>
            <a:b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</a:br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>Kontaktná osoba:	</a:t>
            </a:r>
            <a:r>
              <a:rPr lang="sk-SK" sz="2600" b="1" dirty="0" smtClean="0">
                <a:solidFill>
                  <a:srgbClr val="FF3300"/>
                </a:solidFill>
                <a:latin typeface="Candara" pitchFamily="34" charset="0"/>
              </a:rPr>
              <a:t>Mgr. Daniel Masarovič , 0917 350 117, </a:t>
            </a:r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>				</a:t>
            </a:r>
            <a:r>
              <a:rPr lang="sk-SK" sz="2600" b="1" dirty="0">
                <a:solidFill>
                  <a:srgbClr val="FF3300"/>
                </a:solidFill>
                <a:latin typeface="Candara" pitchFamily="34" charset="0"/>
              </a:rPr>
              <a:t>czsmalacky@gmail.com</a:t>
            </a:r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/>
            </a:r>
            <a:b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</a:br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>Ročník : </a:t>
            </a:r>
            <a:r>
              <a:rPr lang="sk-SK" sz="2600" b="1" dirty="0">
                <a:solidFill>
                  <a:srgbClr val="FF3300"/>
                </a:solidFill>
                <a:latin typeface="Candara" pitchFamily="34" charset="0"/>
              </a:rPr>
              <a:t>prvý </a:t>
            </a:r>
            <a:r>
              <a:rPr lang="sk-SK" sz="2600" b="1">
                <a:solidFill>
                  <a:srgbClr val="FF3300"/>
                </a:solidFill>
                <a:latin typeface="Candara" pitchFamily="34" charset="0"/>
              </a:rPr>
              <a:t>až </a:t>
            </a:r>
            <a:r>
              <a:rPr lang="sk-SK" sz="2600" b="1" smtClean="0">
                <a:solidFill>
                  <a:srgbClr val="FF3300"/>
                </a:solidFill>
                <a:latin typeface="Candara" pitchFamily="34" charset="0"/>
              </a:rPr>
              <a:t>siedmy ZŠ</a:t>
            </a:r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/>
            </a:r>
            <a:b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</a:br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>Celkový počet žiakov, ktorí sa do aktivít k vyhlásenej dennej téme zapojili: </a:t>
            </a:r>
            <a:r>
              <a:rPr lang="sk-SK" sz="2600" b="1" dirty="0">
                <a:solidFill>
                  <a:srgbClr val="FF3300"/>
                </a:solidFill>
                <a:latin typeface="Candara" pitchFamily="34" charset="0"/>
              </a:rPr>
              <a:t>341</a:t>
            </a:r>
            <a:r>
              <a:rPr lang="sk-SK" sz="2600" b="1" dirty="0" smtClean="0">
                <a:solidFill>
                  <a:srgbClr val="FF0000"/>
                </a:solidFill>
                <a:latin typeface="Candara" pitchFamily="34" charset="0"/>
              </a:rPr>
              <a:t/>
            </a:r>
            <a:br>
              <a:rPr lang="sk-SK" sz="2600" b="1" dirty="0" smtClean="0">
                <a:solidFill>
                  <a:srgbClr val="FF0000"/>
                </a:solidFill>
                <a:latin typeface="Candara" pitchFamily="34" charset="0"/>
              </a:rPr>
            </a:br>
            <a:r>
              <a:rPr lang="sk-SK" sz="2600" b="1" dirty="0">
                <a:solidFill>
                  <a:srgbClr val="0070C0"/>
                </a:solidFill>
                <a:latin typeface="Candara" pitchFamily="34" charset="0"/>
              </a:rPr>
              <a:t>Najaktívnejšia trieda dennej témy : </a:t>
            </a:r>
            <a:r>
              <a:rPr lang="sk-SK" sz="2600" b="1" dirty="0" smtClean="0">
                <a:solidFill>
                  <a:srgbClr val="FF3300"/>
                </a:solidFill>
                <a:latin typeface="Candara" pitchFamily="34" charset="0"/>
              </a:rPr>
              <a:t>7.A, </a:t>
            </a:r>
            <a:r>
              <a:rPr lang="sk-SK" sz="2600" b="1" dirty="0">
                <a:solidFill>
                  <a:srgbClr val="FF3300"/>
                </a:solidFill>
                <a:latin typeface="Candara" pitchFamily="34" charset="0"/>
              </a:rPr>
              <a:t>Mgr. Zuzana </a:t>
            </a:r>
            <a:r>
              <a:rPr lang="sk-SK" sz="2600" b="1" dirty="0" smtClean="0">
                <a:solidFill>
                  <a:srgbClr val="FF3300"/>
                </a:solidFill>
                <a:latin typeface="Candara" pitchFamily="34" charset="0"/>
              </a:rPr>
              <a:t>Vozárová, </a:t>
            </a:r>
            <a:r>
              <a:rPr lang="sk-SK" sz="2600" b="1" dirty="0">
                <a:solidFill>
                  <a:srgbClr val="FF3300"/>
                </a:solidFill>
                <a:latin typeface="Candara" pitchFamily="34" charset="0"/>
              </a:rPr>
              <a:t>25 žiakov		</a:t>
            </a:r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/>
            </a:r>
            <a:b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</a:br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>Názov dennej témy: </a:t>
            </a:r>
            <a:r>
              <a:rPr lang="sk-SK" sz="2600" b="1" dirty="0" smtClean="0">
                <a:solidFill>
                  <a:srgbClr val="FF3300"/>
                </a:solidFill>
                <a:latin typeface="Candara" pitchFamily="34" charset="0"/>
              </a:rPr>
              <a:t>Cukry - prečo sú dôležitou súčasťou výživy. Niečo </a:t>
            </a:r>
            <a:r>
              <a:rPr lang="sk-SK" sz="2600" b="1" dirty="0">
                <a:solidFill>
                  <a:srgbClr val="FF3300"/>
                </a:solidFill>
                <a:latin typeface="Candara" pitchFamily="34" charset="0"/>
              </a:rPr>
              <a:t>zaujímavé o </a:t>
            </a:r>
            <a:r>
              <a:rPr lang="sk-SK" sz="2600" b="1" dirty="0" smtClean="0">
                <a:solidFill>
                  <a:srgbClr val="FF3300"/>
                </a:solidFill>
                <a:latin typeface="Candara" pitchFamily="34" charset="0"/>
              </a:rPr>
              <a:t>mede.  </a:t>
            </a:r>
            <a:br>
              <a:rPr lang="sk-SK" sz="2600" b="1" dirty="0" smtClean="0">
                <a:solidFill>
                  <a:srgbClr val="FF3300"/>
                </a:solidFill>
                <a:latin typeface="Candara" pitchFamily="34" charset="0"/>
              </a:rPr>
            </a:br>
            <a:r>
              <a:rPr lang="sk-SK" sz="2600" b="1" dirty="0">
                <a:solidFill>
                  <a:srgbClr val="0070C0"/>
                </a:solidFill>
                <a:latin typeface="Candara" pitchFamily="34" charset="0"/>
              </a:rPr>
              <a:t>Celkový počet žiakov školy : </a:t>
            </a:r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> </a:t>
            </a:r>
            <a:r>
              <a:rPr lang="sk-SK" sz="2600" b="1" dirty="0" smtClean="0">
                <a:solidFill>
                  <a:srgbClr val="FF3300"/>
                </a:solidFill>
                <a:latin typeface="Candara" pitchFamily="34" charset="0"/>
              </a:rPr>
              <a:t>563   </a:t>
            </a:r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>            </a:t>
            </a:r>
            <a:endParaRPr lang="cs-CZ" sz="2600" b="1" dirty="0">
              <a:solidFill>
                <a:srgbClr val="0070C0"/>
              </a:solidFill>
              <a:latin typeface="Candara" pitchFamily="34" charset="0"/>
            </a:endParaRPr>
          </a:p>
        </p:txBody>
      </p:sp>
      <p:pic>
        <p:nvPicPr>
          <p:cNvPr id="3074" name="Picture 2" descr="http://opotravinach.sk/app/webroot/files/talk_files/HOVORME201572dpi_web%20male_oprav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07705" y="1"/>
            <a:ext cx="4608512" cy="1614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986</TotalTime>
  <Words>506</Words>
  <Application>Microsoft Office PowerPoint</Application>
  <PresentationFormat>Prezentácia na obrazovke (4:3)</PresentationFormat>
  <Paragraphs>63</Paragraphs>
  <Slides>12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12</vt:i4>
      </vt:variant>
    </vt:vector>
  </HeadingPairs>
  <TitlesOfParts>
    <vt:vector size="13" baseType="lpstr">
      <vt:lpstr>Motiv sady Office</vt:lpstr>
      <vt:lpstr>Spojená škola sv. Františka Assiského Malacky</vt:lpstr>
      <vt:lpstr>Slovo na úvod...</vt:lpstr>
      <vt:lpstr>Tvorba plástu</vt:lpstr>
      <vt:lpstr>Tvorba plástu</vt:lpstr>
      <vt:lpstr>„Veľká medová súťaž“</vt:lpstr>
      <vt:lpstr>„Veľká medová súťaž“</vt:lpstr>
      <vt:lpstr>„Veľká medová súťaž“</vt:lpstr>
      <vt:lpstr>„Veľká medová súťaž“</vt:lpstr>
      <vt:lpstr>„Veľká medová súťaž“</vt:lpstr>
      <vt:lpstr>„Veľká medová súťaž“</vt:lpstr>
      <vt:lpstr>„Veľká medová súťaž“</vt:lpstr>
      <vt:lpstr>Názov školy:   Spojená škola sv. Františka Assiského Adresa školy: Kláštorné nám. 1, 901 01 Malacky Kontaktná osoba: Mgr. Daniel Masarovič , 0917 350 117,     czsmalacky@gmail.com Ročník : prvý až siedmy ZŠ Celkový počet žiakov, ktorí sa do aktivít k vyhlásenej dennej téme zapojili: 341 Najaktívnejšia trieda dennej témy : 7.A, Mgr. Zuzana Vozárová, 25 žiakov   Názov dennej témy: Cukry - prečo sú dôležitou súčasťou výživy. Niečo zaujímavé o mede.   Celkový počet žiakov školy :  563             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9</dc:creator>
  <cp:lastModifiedBy>SPPK</cp:lastModifiedBy>
  <cp:revision>107</cp:revision>
  <dcterms:created xsi:type="dcterms:W3CDTF">2013-10-18T07:05:30Z</dcterms:created>
  <dcterms:modified xsi:type="dcterms:W3CDTF">2015-10-28T12:43:14Z</dcterms:modified>
</cp:coreProperties>
</file>